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7" r:id="rId2"/>
    <p:sldId id="256" r:id="rId3"/>
    <p:sldId id="269" r:id="rId4"/>
    <p:sldId id="257" r:id="rId5"/>
    <p:sldId id="258" r:id="rId6"/>
    <p:sldId id="259" r:id="rId7"/>
    <p:sldId id="260" r:id="rId8"/>
    <p:sldId id="261"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04D"/>
    <a:srgbClr val="D13D2D"/>
    <a:srgbClr val="161616"/>
    <a:srgbClr val="4C4940"/>
    <a:srgbClr val="273F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708"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FF206-7E1E-4579-91BC-FE808670A939}" type="datetimeFigureOut">
              <a:rPr lang="en-IN" smtClean="0"/>
              <a:t>12-12-2024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ED625-D677-4AF4-B5B5-47D21E5E8B03}" type="slidenum">
              <a:rPr lang="en-IN" smtClean="0"/>
              <a:t>‹#›</a:t>
            </a:fld>
            <a:endParaRPr lang="en-IN"/>
          </a:p>
        </p:txBody>
      </p:sp>
    </p:spTree>
    <p:extLst>
      <p:ext uri="{BB962C8B-B14F-4D97-AF65-F5344CB8AC3E}">
        <p14:creationId xmlns:p14="http://schemas.microsoft.com/office/powerpoint/2010/main" val="3018633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0ED625-D677-4AF4-B5B5-47D21E5E8B03}" type="slidenum">
              <a:rPr lang="en-IN" smtClean="0"/>
              <a:t>8</a:t>
            </a:fld>
            <a:endParaRPr lang="en-IN"/>
          </a:p>
        </p:txBody>
      </p:sp>
    </p:spTree>
    <p:extLst>
      <p:ext uri="{BB962C8B-B14F-4D97-AF65-F5344CB8AC3E}">
        <p14:creationId xmlns:p14="http://schemas.microsoft.com/office/powerpoint/2010/main" val="258816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0ED625-D677-4AF4-B5B5-47D21E5E8B03}" type="slidenum">
              <a:rPr lang="en-IN" smtClean="0"/>
              <a:t>9</a:t>
            </a:fld>
            <a:endParaRPr lang="en-IN"/>
          </a:p>
        </p:txBody>
      </p:sp>
    </p:spTree>
    <p:extLst>
      <p:ext uri="{BB962C8B-B14F-4D97-AF65-F5344CB8AC3E}">
        <p14:creationId xmlns:p14="http://schemas.microsoft.com/office/powerpoint/2010/main" val="3489853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0ED625-D677-4AF4-B5B5-47D21E5E8B03}" type="slidenum">
              <a:rPr lang="en-IN" smtClean="0"/>
              <a:t>10</a:t>
            </a:fld>
            <a:endParaRPr lang="en-IN"/>
          </a:p>
        </p:txBody>
      </p:sp>
    </p:spTree>
    <p:extLst>
      <p:ext uri="{BB962C8B-B14F-4D97-AF65-F5344CB8AC3E}">
        <p14:creationId xmlns:p14="http://schemas.microsoft.com/office/powerpoint/2010/main" val="95803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0ED625-D677-4AF4-B5B5-47D21E5E8B03}" type="slidenum">
              <a:rPr lang="en-IN" smtClean="0"/>
              <a:t>11</a:t>
            </a:fld>
            <a:endParaRPr lang="en-IN"/>
          </a:p>
        </p:txBody>
      </p:sp>
    </p:spTree>
    <p:extLst>
      <p:ext uri="{BB962C8B-B14F-4D97-AF65-F5344CB8AC3E}">
        <p14:creationId xmlns:p14="http://schemas.microsoft.com/office/powerpoint/2010/main" val="460685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0ED625-D677-4AF4-B5B5-47D21E5E8B03}" type="slidenum">
              <a:rPr lang="en-IN" smtClean="0"/>
              <a:t>12</a:t>
            </a:fld>
            <a:endParaRPr lang="en-IN"/>
          </a:p>
        </p:txBody>
      </p:sp>
    </p:spTree>
    <p:extLst>
      <p:ext uri="{BB962C8B-B14F-4D97-AF65-F5344CB8AC3E}">
        <p14:creationId xmlns:p14="http://schemas.microsoft.com/office/powerpoint/2010/main" val="1098901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B5CA8-7FB0-359A-9763-227851090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A4055-15EC-71D8-F8FB-CE31D23CBE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87EFF-3792-A478-4225-53A91508A5F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ACC9310-1928-22AF-B0B3-19345A1D39BB}"/>
              </a:ext>
            </a:extLst>
          </p:cNvPr>
          <p:cNvSpPr>
            <a:spLocks noGrp="1"/>
          </p:cNvSpPr>
          <p:nvPr>
            <p:ph type="sldNum" sz="quarter" idx="5"/>
          </p:nvPr>
        </p:nvSpPr>
        <p:spPr/>
        <p:txBody>
          <a:bodyPr/>
          <a:lstStyle/>
          <a:p>
            <a:fld id="{F50ED625-D677-4AF4-B5B5-47D21E5E8B03}" type="slidenum">
              <a:rPr lang="en-IN" smtClean="0"/>
              <a:t>13</a:t>
            </a:fld>
            <a:endParaRPr lang="en-IN"/>
          </a:p>
        </p:txBody>
      </p:sp>
    </p:spTree>
    <p:extLst>
      <p:ext uri="{BB962C8B-B14F-4D97-AF65-F5344CB8AC3E}">
        <p14:creationId xmlns:p14="http://schemas.microsoft.com/office/powerpoint/2010/main" val="361922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CA7F-32BF-3D3B-8698-B9B36341C1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8AA3B3-9076-12DB-A8FF-CCC93AEE2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0927A1-A477-65E4-8292-7A87F3BCCD6E}"/>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5" name="Footer Placeholder 4">
            <a:extLst>
              <a:ext uri="{FF2B5EF4-FFF2-40B4-BE49-F238E27FC236}">
                <a16:creationId xmlns:a16="http://schemas.microsoft.com/office/drawing/2014/main" id="{37DB17B3-EAA7-9876-B6C7-078A78B282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CDE673-DA0E-FE08-63E6-6AFB84065DA7}"/>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2206902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3B50-04C5-E822-B945-6198F77337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6E0F8F-1479-3DCB-8698-221A632965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054438-7CC4-6D38-771F-80DA29B6D37B}"/>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5" name="Footer Placeholder 4">
            <a:extLst>
              <a:ext uri="{FF2B5EF4-FFF2-40B4-BE49-F238E27FC236}">
                <a16:creationId xmlns:a16="http://schemas.microsoft.com/office/drawing/2014/main" id="{88313F5B-3724-BF2E-CEAA-CDB04B579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054AA7-61AA-7012-58A5-0A54FA9DE196}"/>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1599573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7E33B-7075-FBAA-3ABC-84818358C0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3498DC-43C5-DADF-C813-E6997E50A5B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E7F2BC-A513-D85F-57B9-36F633267CFC}"/>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5" name="Footer Placeholder 4">
            <a:extLst>
              <a:ext uri="{FF2B5EF4-FFF2-40B4-BE49-F238E27FC236}">
                <a16:creationId xmlns:a16="http://schemas.microsoft.com/office/drawing/2014/main" id="{BA1D7D94-F8CC-FD0D-1F4F-CB111CBA65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771F84-5742-C48A-AD8C-DAA38435D160}"/>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357587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6A8D-27AB-B356-2AA7-AF41A1390E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65C1D8-F81B-BCDB-1C6C-F4818F305F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7FD9FF-62CC-4AB3-84CC-609BE888A64B}"/>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5" name="Footer Placeholder 4">
            <a:extLst>
              <a:ext uri="{FF2B5EF4-FFF2-40B4-BE49-F238E27FC236}">
                <a16:creationId xmlns:a16="http://schemas.microsoft.com/office/drawing/2014/main" id="{5091ED1B-E772-1E08-6CAF-2F451F6A3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B34136-0BC3-9DB0-492F-194AFF4955C5}"/>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522585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A5FE-C354-B907-C37F-DB2FA96B3A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E6E41CB-2BC9-682E-4419-C2B2BBB1BD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05138D-CD5E-C70A-550D-ED90E51534CF}"/>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5" name="Footer Placeholder 4">
            <a:extLst>
              <a:ext uri="{FF2B5EF4-FFF2-40B4-BE49-F238E27FC236}">
                <a16:creationId xmlns:a16="http://schemas.microsoft.com/office/drawing/2014/main" id="{D4A8969F-0E61-C8DF-9E6A-9B0DB5E9B7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D8AC48-B704-EDC4-A048-10DECB9E5473}"/>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2557723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BE049-5BCA-0D14-8976-EC3929E5C3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BC3ACE-45B3-E779-EE85-6264DC3607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8D35D3C-89CE-07FB-0990-A9C2C4874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629E8E-E21F-84C2-F9AB-A6FA855B00F5}"/>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6" name="Footer Placeholder 5">
            <a:extLst>
              <a:ext uri="{FF2B5EF4-FFF2-40B4-BE49-F238E27FC236}">
                <a16:creationId xmlns:a16="http://schemas.microsoft.com/office/drawing/2014/main" id="{35A91759-B50C-1026-9566-312BE994C3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437BAE-06AD-6940-066D-77F84F85DEE1}"/>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3806846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53B3-8EB8-882D-F0EE-2BD4B549CA4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251F87-C993-DD21-756A-E974E4A04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932FC9-742B-D9F3-1CCA-74C97FB43FE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1ADC08-BB41-F5C6-AD96-C7AA0207E8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7ACC42-58F4-8541-2AA8-0A85FA085B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41C0A5-75F6-A3BF-7795-501BB047BB82}"/>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8" name="Footer Placeholder 7">
            <a:extLst>
              <a:ext uri="{FF2B5EF4-FFF2-40B4-BE49-F238E27FC236}">
                <a16:creationId xmlns:a16="http://schemas.microsoft.com/office/drawing/2014/main" id="{8CAD5CAD-3D9F-98C6-2692-0A4363FA37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7B4C514-5D74-FD83-297E-BA5623F0CD43}"/>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2597596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B19B-5957-010D-C929-EF8D8A9609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85D6B6A-9B55-ED13-ABF2-0EABC4E68394}"/>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4" name="Footer Placeholder 3">
            <a:extLst>
              <a:ext uri="{FF2B5EF4-FFF2-40B4-BE49-F238E27FC236}">
                <a16:creationId xmlns:a16="http://schemas.microsoft.com/office/drawing/2014/main" id="{F1363D38-2165-E585-9618-8BD8CE9C2B0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FF573E-B76B-14A1-9211-B48482E06B86}"/>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231247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0B5606-6161-4063-7030-009BC42008D4}"/>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3" name="Footer Placeholder 2">
            <a:extLst>
              <a:ext uri="{FF2B5EF4-FFF2-40B4-BE49-F238E27FC236}">
                <a16:creationId xmlns:a16="http://schemas.microsoft.com/office/drawing/2014/main" id="{47911000-F33E-07C7-68DE-24E00E6B9E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D168455-B8E1-6C8C-8875-481390F676F9}"/>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2113465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0491-EFAC-5EC9-0D2D-DC323BB93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52621E-D8F8-C194-6275-CBE4AA6D4B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F4FC49-57E8-365F-6B0A-DB7E66C1A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279B99-D5C8-C983-B036-DE54A64BCF01}"/>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6" name="Footer Placeholder 5">
            <a:extLst>
              <a:ext uri="{FF2B5EF4-FFF2-40B4-BE49-F238E27FC236}">
                <a16:creationId xmlns:a16="http://schemas.microsoft.com/office/drawing/2014/main" id="{66080F74-449D-6BB5-5785-83909E6F0E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621BFC-88E4-A15F-3FED-1058A64BC30C}"/>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2158382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9DBB-9203-8A98-3BF8-97B348A887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D6F463-2F5A-A27D-960C-FC530E0B91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49DD11C2-DFE0-9B38-4CF6-85CF3D6DC6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6F16A5-8B09-5182-487E-84FFB8C57F66}"/>
              </a:ext>
            </a:extLst>
          </p:cNvPr>
          <p:cNvSpPr>
            <a:spLocks noGrp="1"/>
          </p:cNvSpPr>
          <p:nvPr>
            <p:ph type="dt" sz="half" idx="10"/>
          </p:nvPr>
        </p:nvSpPr>
        <p:spPr/>
        <p:txBody>
          <a:bodyPr/>
          <a:lstStyle/>
          <a:p>
            <a:fld id="{368CF4BC-6286-4989-BA13-89AB92A1587B}" type="datetimeFigureOut">
              <a:rPr lang="en-IN" smtClean="0"/>
              <a:t>12-12-2024</a:t>
            </a:fld>
            <a:endParaRPr lang="en-IN"/>
          </a:p>
        </p:txBody>
      </p:sp>
      <p:sp>
        <p:nvSpPr>
          <p:cNvPr id="6" name="Footer Placeholder 5">
            <a:extLst>
              <a:ext uri="{FF2B5EF4-FFF2-40B4-BE49-F238E27FC236}">
                <a16:creationId xmlns:a16="http://schemas.microsoft.com/office/drawing/2014/main" id="{569FEF70-B29D-FDC6-2305-A79CD7293D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33CEBC-E388-A5B1-9549-380C21D8FF7C}"/>
              </a:ext>
            </a:extLst>
          </p:cNvPr>
          <p:cNvSpPr>
            <a:spLocks noGrp="1"/>
          </p:cNvSpPr>
          <p:nvPr>
            <p:ph type="sldNum" sz="quarter" idx="12"/>
          </p:nvPr>
        </p:nvSpPr>
        <p:spPr/>
        <p:txBody>
          <a:bodyPr/>
          <a:lstStyle/>
          <a:p>
            <a:fld id="{0B810360-CFA3-4A31-AB7C-21D4DA6D8D89}" type="slidenum">
              <a:rPr lang="en-IN" smtClean="0"/>
              <a:t>‹#›</a:t>
            </a:fld>
            <a:endParaRPr lang="en-IN"/>
          </a:p>
        </p:txBody>
      </p:sp>
    </p:spTree>
    <p:extLst>
      <p:ext uri="{BB962C8B-B14F-4D97-AF65-F5344CB8AC3E}">
        <p14:creationId xmlns:p14="http://schemas.microsoft.com/office/powerpoint/2010/main" val="31730382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A4033E-4018-D571-E123-2B134AC28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01ED37-D33C-2135-C2E1-ADDF8A0AB0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376951-0353-640D-0CC7-60E7889C61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CF4BC-6286-4989-BA13-89AB92A1587B}" type="datetimeFigureOut">
              <a:rPr lang="en-IN" smtClean="0"/>
              <a:t>12-12-2024</a:t>
            </a:fld>
            <a:endParaRPr lang="en-IN"/>
          </a:p>
        </p:txBody>
      </p:sp>
      <p:sp>
        <p:nvSpPr>
          <p:cNvPr id="5" name="Footer Placeholder 4">
            <a:extLst>
              <a:ext uri="{FF2B5EF4-FFF2-40B4-BE49-F238E27FC236}">
                <a16:creationId xmlns:a16="http://schemas.microsoft.com/office/drawing/2014/main" id="{931D7DB0-FABB-5CF8-E01D-473C1BF835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17AA5B-0B0A-2A7D-C13F-0AE168F918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810360-CFA3-4A31-AB7C-21D4DA6D8D89}" type="slidenum">
              <a:rPr lang="en-IN" smtClean="0"/>
              <a:t>‹#›</a:t>
            </a:fld>
            <a:endParaRPr lang="en-IN"/>
          </a:p>
        </p:txBody>
      </p:sp>
    </p:spTree>
    <p:extLst>
      <p:ext uri="{BB962C8B-B14F-4D97-AF65-F5344CB8AC3E}">
        <p14:creationId xmlns:p14="http://schemas.microsoft.com/office/powerpoint/2010/main" val="1382323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60.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0.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image" Target="../media/image110.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6F4326-BF68-5208-8474-E257228A52F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9FFFDE6-EB41-00CF-05E1-B6D4330B7C68}"/>
              </a:ext>
            </a:extLst>
          </p:cNvPr>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6875019" y="-4880768"/>
            <a:ext cx="30472439" cy="20316914"/>
          </a:xfrm>
          <a:prstGeom prst="rect">
            <a:avLst/>
          </a:prstGeom>
        </p:spPr>
      </p:pic>
      <p:sp>
        <p:nvSpPr>
          <p:cNvPr id="4" name="Rectangle: Rounded Corners 3">
            <a:extLst>
              <a:ext uri="{FF2B5EF4-FFF2-40B4-BE49-F238E27FC236}">
                <a16:creationId xmlns:a16="http://schemas.microsoft.com/office/drawing/2014/main" id="{D8E0E596-E55F-FE20-CE50-45201E5D3901}"/>
              </a:ext>
            </a:extLst>
          </p:cNvPr>
          <p:cNvSpPr/>
          <p:nvPr/>
        </p:nvSpPr>
        <p:spPr>
          <a:xfrm>
            <a:off x="2228850" y="1366837"/>
            <a:ext cx="7734300" cy="4124325"/>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64FF6B1F-CB1C-3228-3C94-40D5FC248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97" y="-1778104"/>
            <a:ext cx="10414205" cy="10414205"/>
          </a:xfrm>
          <a:prstGeom prst="rect">
            <a:avLst/>
          </a:prstGeom>
        </p:spPr>
      </p:pic>
    </p:spTree>
    <p:extLst>
      <p:ext uri="{BB962C8B-B14F-4D97-AF65-F5344CB8AC3E}">
        <p14:creationId xmlns:p14="http://schemas.microsoft.com/office/powerpoint/2010/main" val="1055264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8C3A3E-2C76-3972-47FA-58A4B5F5E39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4956F44-F344-91FD-D5A3-9F4F2BDDDDEB}"/>
              </a:ext>
            </a:extLst>
          </p:cNvPr>
          <p:cNvPicPr>
            <a:picLocks noChangeAspect="1"/>
          </p:cNvPicPr>
          <p:nvPr/>
        </p:nvPicPr>
        <p:blipFill>
          <a:blip r:embed="rId3">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5E20A10E-4A2A-DAF7-31D1-6E14E2E33D8F}"/>
              </a:ext>
            </a:extLst>
          </p:cNvPr>
          <p:cNvSpPr/>
          <p:nvPr/>
        </p:nvSpPr>
        <p:spPr>
          <a:xfrm>
            <a:off x="285750" y="285750"/>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B45B92-085A-4ED4-A9CD-7D3F56A6CD45}"/>
                  </a:ext>
                </a:extLst>
              </p:cNvPr>
              <p:cNvSpPr txBox="1"/>
              <p:nvPr/>
            </p:nvSpPr>
            <p:spPr>
              <a:xfrm>
                <a:off x="15166631" y="912087"/>
                <a:ext cx="7119037" cy="781561"/>
              </a:xfrm>
              <a:prstGeom prst="rect">
                <a:avLst/>
              </a:prstGeom>
              <a:noFill/>
            </p:spPr>
            <p:txBody>
              <a:bodyPr wrap="square" rtlCol="0">
                <a:spAutoFit/>
              </a:bodyPr>
              <a:lstStyle/>
              <a:p>
                <a:pPr algn="ctr"/>
                <a:r>
                  <a:rPr lang="en-US" sz="4400" b="1" u="sng" dirty="0">
                    <a:solidFill>
                      <a:srgbClr val="F2C04D"/>
                    </a:solidFill>
                  </a:rPr>
                  <a:t>Sum To The </a:t>
                </a:r>
                <a14:m>
                  <m:oMath xmlns:m="http://schemas.openxmlformats.org/officeDocument/2006/math">
                    <m:sSup>
                      <m:sSupPr>
                        <m:ctrlPr>
                          <a:rPr lang="en-US" sz="4400" b="1" i="1" u="sng" smtClean="0">
                            <a:solidFill>
                              <a:srgbClr val="F2C04D"/>
                            </a:solidFill>
                            <a:latin typeface="Cambria Math" panose="02040503050406030204" pitchFamily="18" charset="0"/>
                          </a:rPr>
                        </m:ctrlPr>
                      </m:sSupPr>
                      <m:e>
                        <m:r>
                          <a:rPr lang="en-US" sz="4400" b="1" i="1" u="sng" smtClean="0">
                            <a:solidFill>
                              <a:srgbClr val="F2C04D"/>
                            </a:solidFill>
                            <a:latin typeface="Cambria Math" panose="02040503050406030204" pitchFamily="18" charset="0"/>
                          </a:rPr>
                          <m:t>𝑛</m:t>
                        </m:r>
                      </m:e>
                      <m:sup>
                        <m:r>
                          <a:rPr lang="en-US" sz="4400" b="1" i="1" u="sng" smtClean="0">
                            <a:solidFill>
                              <a:srgbClr val="F2C04D"/>
                            </a:solidFill>
                            <a:latin typeface="Cambria Math" panose="02040503050406030204" pitchFamily="18" charset="0"/>
                          </a:rPr>
                          <m:t>𝑡h</m:t>
                        </m:r>
                      </m:sup>
                    </m:sSup>
                  </m:oMath>
                </a14:m>
                <a:r>
                  <a:rPr lang="en-IN" sz="4400" b="1" u="sng" dirty="0">
                    <a:solidFill>
                      <a:srgbClr val="F2C04D"/>
                    </a:solidFill>
                  </a:rPr>
                  <a:t> Term</a:t>
                </a:r>
              </a:p>
            </p:txBody>
          </p:sp>
        </mc:Choice>
        <mc:Fallback xmlns="">
          <p:sp>
            <p:nvSpPr>
              <p:cNvPr id="2" name="TextBox 1">
                <a:extLst>
                  <a:ext uri="{FF2B5EF4-FFF2-40B4-BE49-F238E27FC236}">
                    <a16:creationId xmlns:a16="http://schemas.microsoft.com/office/drawing/2014/main" id="{22B45B92-085A-4ED4-A9CD-7D3F56A6CD45}"/>
                  </a:ext>
                </a:extLst>
              </p:cNvPr>
              <p:cNvSpPr txBox="1">
                <a:spLocks noRot="1" noChangeAspect="1" noMove="1" noResize="1" noEditPoints="1" noAdjustHandles="1" noChangeArrowheads="1" noChangeShapeType="1" noTextEdit="1"/>
              </p:cNvSpPr>
              <p:nvPr/>
            </p:nvSpPr>
            <p:spPr>
              <a:xfrm>
                <a:off x="15166631" y="912087"/>
                <a:ext cx="7119037" cy="781561"/>
              </a:xfrm>
              <a:prstGeom prst="rect">
                <a:avLst/>
              </a:prstGeom>
              <a:blipFill>
                <a:blip r:embed="rId4"/>
                <a:stretch>
                  <a:fillRect t="-14063" b="-3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8F3D61-BD7C-725E-0520-0FC9BCBE4945}"/>
                  </a:ext>
                </a:extLst>
              </p:cNvPr>
              <p:cNvSpPr txBox="1"/>
              <p:nvPr/>
            </p:nvSpPr>
            <p:spPr>
              <a:xfrm>
                <a:off x="-10580166" y="2191962"/>
                <a:ext cx="10146891" cy="2474075"/>
              </a:xfrm>
              <a:prstGeom prst="rect">
                <a:avLst/>
              </a:prstGeom>
              <a:noFill/>
            </p:spPr>
            <p:txBody>
              <a:bodyPr wrap="square" rtlCol="0">
                <a:spAutoFit/>
              </a:bodyPr>
              <a:lstStyle/>
              <a:p>
                <a:pPr>
                  <a:buFont typeface="Arial" panose="020B0604020202020204" pitchFamily="34" charset="0"/>
                  <a:buChar char="•"/>
                </a:pPr>
                <a:r>
                  <a:rPr lang="en-US" dirty="0">
                    <a:solidFill>
                      <a:schemeClr val="bg1">
                        <a:lumMod val="95000"/>
                      </a:schemeClr>
                    </a:solidFill>
                  </a:rPr>
                  <a:t>To find the total number of </a:t>
                </a:r>
                <a:r>
                  <a:rPr lang="en-US" dirty="0" err="1">
                    <a:solidFill>
                      <a:schemeClr val="bg1">
                        <a:lumMod val="95000"/>
                      </a:schemeClr>
                    </a:solidFill>
                  </a:rPr>
                  <a:t>chocobi</a:t>
                </a:r>
                <a:r>
                  <a:rPr lang="en-US" dirty="0">
                    <a:solidFill>
                      <a:schemeClr val="bg1">
                        <a:lumMod val="95000"/>
                      </a:schemeClr>
                    </a:solidFill>
                  </a:rPr>
                  <a:t> you’ll have after a certain number of days, use the sum formula:</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𝑛</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𝑛</m:t>
                          </m:r>
                        </m:num>
                        <m:den>
                          <m:r>
                            <a:rPr lang="en-US" i="1" smtClean="0">
                              <a:solidFill>
                                <a:schemeClr val="bg1">
                                  <a:lumMod val="95000"/>
                                </a:schemeClr>
                              </a:solidFill>
                              <a:latin typeface="Cambria Math" panose="02040503050406030204" pitchFamily="18" charset="0"/>
                            </a:rPr>
                            <m:t>2</m:t>
                          </m:r>
                        </m:den>
                      </m:f>
                      <m:r>
                        <a:rPr lang="en-US" i="1" smtClean="0">
                          <a:solidFill>
                            <a:schemeClr val="bg1">
                              <a:lumMod val="95000"/>
                            </a:schemeClr>
                          </a:solidFill>
                          <a:latin typeface="Cambria Math" panose="02040503050406030204" pitchFamily="18" charset="0"/>
                        </a:rPr>
                        <m:t>×</m:t>
                      </m:r>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m:t>
                          </m:r>
                          <m:r>
                            <a:rPr lang="en-US" i="1" smtClean="0">
                              <a:solidFill>
                                <a:schemeClr val="bg1">
                                  <a:lumMod val="95000"/>
                                </a:schemeClr>
                              </a:solidFill>
                              <a:latin typeface="Cambria Math" panose="02040503050406030204" pitchFamily="18" charset="0"/>
                            </a:rPr>
                            <m:t>𝑎</m:t>
                          </m:r>
                          <m:r>
                            <a:rPr lang="en-US" i="1" smtClean="0">
                              <a:solidFill>
                                <a:schemeClr val="bg1">
                                  <a:lumMod val="95000"/>
                                </a:schemeClr>
                              </a:solidFill>
                              <a:latin typeface="Cambria Math" panose="02040503050406030204" pitchFamily="18" charset="0"/>
                            </a:rPr>
                            <m:t>+</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𝑛</m:t>
                              </m:r>
                              <m:r>
                                <a:rPr lang="en-US" i="1" smtClean="0">
                                  <a:solidFill>
                                    <a:schemeClr val="bg1">
                                      <a:lumMod val="95000"/>
                                    </a:schemeClr>
                                  </a:solidFill>
                                  <a:latin typeface="Cambria Math" panose="02040503050406030204" pitchFamily="18" charset="0"/>
                                </a:rPr>
                                <m:t>−1</m:t>
                              </m:r>
                            </m:e>
                          </m:d>
                          <m:r>
                            <a:rPr lang="en-US" i="1" smtClean="0">
                              <a:solidFill>
                                <a:schemeClr val="bg1">
                                  <a:lumMod val="95000"/>
                                </a:schemeClr>
                              </a:solidFill>
                              <a:latin typeface="Cambria Math" panose="02040503050406030204" pitchFamily="18" charset="0"/>
                            </a:rPr>
                            <m:t>𝑑</m:t>
                          </m:r>
                        </m:e>
                      </m:d>
                    </m:oMath>
                  </m:oMathPara>
                </a14:m>
                <a:endParaRPr lang="en-US" dirty="0">
                  <a:solidFill>
                    <a:schemeClr val="bg1">
                      <a:lumMod val="95000"/>
                    </a:schemeClr>
                  </a:solidFill>
                </a:endParaRPr>
              </a:p>
              <a:p>
                <a:endParaRPr lang="en-US" dirty="0">
                  <a:solidFill>
                    <a:schemeClr val="bg1">
                      <a:lumMod val="95000"/>
                    </a:schemeClr>
                  </a:solidFill>
                </a:endParaRPr>
              </a:p>
              <a:p>
                <a:r>
                  <a:rPr lang="en-US" b="1" dirty="0">
                    <a:solidFill>
                      <a:schemeClr val="bg1">
                        <a:lumMod val="95000"/>
                      </a:schemeClr>
                    </a:solidFill>
                  </a:rPr>
                  <a:t>Example:</a:t>
                </a:r>
                <a:r>
                  <a:rPr lang="en-US" dirty="0">
                    <a:solidFill>
                      <a:schemeClr val="bg1">
                        <a:lumMod val="95000"/>
                      </a:schemeClr>
                    </a:solidFill>
                  </a:rPr>
                  <a:t> To find the total number of </a:t>
                </a:r>
                <a:r>
                  <a:rPr lang="en-US" dirty="0" err="1">
                    <a:solidFill>
                      <a:schemeClr val="bg1">
                        <a:lumMod val="95000"/>
                      </a:schemeClr>
                    </a:solidFill>
                  </a:rPr>
                  <a:t>chocobi</a:t>
                </a:r>
                <a:r>
                  <a:rPr lang="en-US" dirty="0">
                    <a:solidFill>
                      <a:schemeClr val="bg1">
                        <a:lumMod val="95000"/>
                      </a:schemeClr>
                    </a:solidFill>
                  </a:rPr>
                  <a:t> after 5 days:</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5</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5</m:t>
                          </m:r>
                        </m:num>
                        <m:den>
                          <m:r>
                            <a:rPr lang="en-US" i="1" smtClean="0">
                              <a:solidFill>
                                <a:schemeClr val="bg1">
                                  <a:lumMod val="95000"/>
                                </a:schemeClr>
                              </a:solidFill>
                              <a:latin typeface="Cambria Math" panose="02040503050406030204" pitchFamily="18" charset="0"/>
                            </a:rPr>
                            <m:t>2</m:t>
                          </m:r>
                        </m:den>
                      </m:f>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2×3+</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5−1</m:t>
                              </m:r>
                            </m:e>
                          </m:d>
                        </m:e>
                      </m:d>
                      <m:r>
                        <a:rPr lang="en-US" i="1" smtClean="0">
                          <a:solidFill>
                            <a:schemeClr val="bg1">
                              <a:lumMod val="95000"/>
                            </a:schemeClr>
                          </a:solidFill>
                          <a:latin typeface="Cambria Math" panose="02040503050406030204" pitchFamily="18" charset="0"/>
                        </a:rPr>
                        <m:t>=35</m:t>
                      </m:r>
                    </m:oMath>
                  </m:oMathPara>
                </a14:m>
                <a:endParaRPr lang="en-US" dirty="0">
                  <a:solidFill>
                    <a:schemeClr val="bg1">
                      <a:lumMod val="95000"/>
                    </a:schemeClr>
                  </a:solidFill>
                </a:endParaRPr>
              </a:p>
              <a:p>
                <a:endParaRPr lang="en-US" dirty="0">
                  <a:solidFill>
                    <a:schemeClr val="bg1">
                      <a:lumMod val="95000"/>
                    </a:schemeClr>
                  </a:solidFill>
                </a:endParaRPr>
              </a:p>
              <a:p>
                <a:pPr>
                  <a:buFont typeface="Arial" panose="020B0604020202020204" pitchFamily="34" charset="0"/>
                  <a:buChar char="•"/>
                </a:pPr>
                <a:r>
                  <a:rPr lang="en-US" dirty="0">
                    <a:solidFill>
                      <a:schemeClr val="bg1">
                        <a:lumMod val="95000"/>
                      </a:schemeClr>
                    </a:solidFill>
                  </a:rPr>
                  <a:t>So, you’ll have a total of 35 </a:t>
                </a:r>
                <a:r>
                  <a:rPr lang="en-US" dirty="0" err="1">
                    <a:solidFill>
                      <a:schemeClr val="bg1">
                        <a:lumMod val="95000"/>
                      </a:schemeClr>
                    </a:solidFill>
                  </a:rPr>
                  <a:t>chocobi</a:t>
                </a:r>
                <a:r>
                  <a:rPr lang="en-US" dirty="0">
                    <a:solidFill>
                      <a:schemeClr val="bg1">
                        <a:lumMod val="95000"/>
                      </a:schemeClr>
                    </a:solidFill>
                  </a:rPr>
                  <a:t> after 5 days.</a:t>
                </a:r>
              </a:p>
            </p:txBody>
          </p:sp>
        </mc:Choice>
        <mc:Fallback xmlns="">
          <p:sp>
            <p:nvSpPr>
              <p:cNvPr id="3" name="TextBox 2">
                <a:extLst>
                  <a:ext uri="{FF2B5EF4-FFF2-40B4-BE49-F238E27FC236}">
                    <a16:creationId xmlns:a16="http://schemas.microsoft.com/office/drawing/2014/main" id="{DC8F3D61-BD7C-725E-0520-0FC9BCBE4945}"/>
                  </a:ext>
                </a:extLst>
              </p:cNvPr>
              <p:cNvSpPr txBox="1">
                <a:spLocks noRot="1" noChangeAspect="1" noMove="1" noResize="1" noEditPoints="1" noAdjustHandles="1" noChangeArrowheads="1" noChangeShapeType="1" noTextEdit="1"/>
              </p:cNvSpPr>
              <p:nvPr/>
            </p:nvSpPr>
            <p:spPr>
              <a:xfrm>
                <a:off x="-10580166" y="2191962"/>
                <a:ext cx="10146891" cy="2474075"/>
              </a:xfrm>
              <a:prstGeom prst="rect">
                <a:avLst/>
              </a:prstGeom>
              <a:blipFill>
                <a:blip r:embed="rId5"/>
                <a:stretch>
                  <a:fillRect l="-480" t="-1481" b="-3210"/>
                </a:stretch>
              </a:blipFill>
            </p:spPr>
            <p:txBody>
              <a:bodyPr/>
              <a:lstStyle/>
              <a:p>
                <a:r>
                  <a:rPr lang="en-IN">
                    <a:noFill/>
                  </a:rPr>
                  <a:t> </a:t>
                </a:r>
              </a:p>
            </p:txBody>
          </p:sp>
        </mc:Fallback>
      </mc:AlternateContent>
      <p:pic>
        <p:nvPicPr>
          <p:cNvPr id="7" name="Picture 6"/>
          <p:cNvPicPr>
            <a:picLocks noChangeAspect="1"/>
          </p:cNvPicPr>
          <p:nvPr/>
        </p:nvPicPr>
        <p:blipFill>
          <a:blip r:embed="rId6"/>
          <a:stretch>
            <a:fillRect/>
          </a:stretch>
        </p:blipFill>
        <p:spPr>
          <a:xfrm>
            <a:off x="285750" y="249568"/>
            <a:ext cx="11668755" cy="6297714"/>
          </a:xfrm>
          <a:prstGeom prst="roundRect">
            <a:avLst/>
          </a:prstGeom>
        </p:spPr>
      </p:pic>
      <p:pic>
        <p:nvPicPr>
          <p:cNvPr id="10" name="Picture 9">
            <a:extLst>
              <a:ext uri="{FF2B5EF4-FFF2-40B4-BE49-F238E27FC236}">
                <a16:creationId xmlns:a16="http://schemas.microsoft.com/office/drawing/2014/main" id="{B6BD1623-57CB-0F45-3963-4FEBF129E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sp>
        <p:nvSpPr>
          <p:cNvPr id="8" name="TextBox 7"/>
          <p:cNvSpPr txBox="1"/>
          <p:nvPr/>
        </p:nvSpPr>
        <p:spPr>
          <a:xfrm>
            <a:off x="1404594" y="912087"/>
            <a:ext cx="8889476" cy="707886"/>
          </a:xfrm>
          <a:prstGeom prst="rect">
            <a:avLst/>
          </a:prstGeom>
          <a:noFill/>
        </p:spPr>
        <p:txBody>
          <a:bodyPr wrap="square" rtlCol="0">
            <a:spAutoFit/>
          </a:bodyPr>
          <a:lstStyle/>
          <a:p>
            <a:pPr algn="ctr"/>
            <a:r>
              <a:rPr lang="en-US" sz="4000" b="1" u="sng" dirty="0">
                <a:solidFill>
                  <a:srgbClr val="F2C04D"/>
                </a:solidFill>
              </a:rPr>
              <a:t>A Question for you:-</a:t>
            </a:r>
          </a:p>
        </p:txBody>
      </p:sp>
      <p:sp>
        <p:nvSpPr>
          <p:cNvPr id="6" name="Rounded Rectangle 5"/>
          <p:cNvSpPr/>
          <p:nvPr/>
        </p:nvSpPr>
        <p:spPr>
          <a:xfrm>
            <a:off x="530995" y="1974820"/>
            <a:ext cx="11168109" cy="69218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Q.1  Sum of all numbers from 1 to 100.</a:t>
            </a:r>
          </a:p>
        </p:txBody>
      </p:sp>
      <p:sp>
        <p:nvSpPr>
          <p:cNvPr id="9" name="Rounded Rectangle 8"/>
          <p:cNvSpPr/>
          <p:nvPr/>
        </p:nvSpPr>
        <p:spPr>
          <a:xfrm>
            <a:off x="530995" y="2833805"/>
            <a:ext cx="3534978" cy="71266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64126" y="3744288"/>
            <a:ext cx="3534978" cy="71266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D. 5100</a:t>
            </a:r>
          </a:p>
        </p:txBody>
      </p:sp>
      <p:sp>
        <p:nvSpPr>
          <p:cNvPr id="14" name="Rounded Rectangle 13"/>
          <p:cNvSpPr/>
          <p:nvPr/>
        </p:nvSpPr>
        <p:spPr>
          <a:xfrm>
            <a:off x="530995" y="3744288"/>
            <a:ext cx="3534978" cy="71266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  B. 5050 </a:t>
            </a:r>
          </a:p>
        </p:txBody>
      </p:sp>
      <p:sp>
        <p:nvSpPr>
          <p:cNvPr id="15" name="Rounded Rectangle 14"/>
          <p:cNvSpPr/>
          <p:nvPr/>
        </p:nvSpPr>
        <p:spPr>
          <a:xfrm>
            <a:off x="8164126" y="2855182"/>
            <a:ext cx="3534978" cy="71266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r>
              <a:rPr lang="en-US" dirty="0">
                <a:solidFill>
                  <a:schemeClr val="tx1">
                    <a:lumMod val="95000"/>
                    <a:lumOff val="5000"/>
                  </a:schemeClr>
                </a:solidFill>
              </a:rPr>
              <a:t>C. 5555</a:t>
            </a:r>
            <a:endParaRPr lang="en-US" dirty="0"/>
          </a:p>
        </p:txBody>
      </p:sp>
      <p:sp>
        <p:nvSpPr>
          <p:cNvPr id="16" name="TextBox 15"/>
          <p:cNvSpPr txBox="1"/>
          <p:nvPr/>
        </p:nvSpPr>
        <p:spPr>
          <a:xfrm>
            <a:off x="710214" y="2991934"/>
            <a:ext cx="3116063" cy="369332"/>
          </a:xfrm>
          <a:prstGeom prst="rect">
            <a:avLst/>
          </a:prstGeom>
          <a:noFill/>
        </p:spPr>
        <p:txBody>
          <a:bodyPr wrap="square" rtlCol="0">
            <a:spAutoFit/>
          </a:bodyPr>
          <a:lstStyle/>
          <a:p>
            <a:r>
              <a:rPr lang="en-US" dirty="0"/>
              <a:t>A. 555</a:t>
            </a:r>
          </a:p>
        </p:txBody>
      </p:sp>
      <p:sp>
        <p:nvSpPr>
          <p:cNvPr id="11" name="TextBox 10">
            <a:extLst>
              <a:ext uri="{FF2B5EF4-FFF2-40B4-BE49-F238E27FC236}">
                <a16:creationId xmlns:a16="http://schemas.microsoft.com/office/drawing/2014/main" id="{7D227D77-95B8-55DB-B094-1D8187DA2744}"/>
              </a:ext>
            </a:extLst>
          </p:cNvPr>
          <p:cNvSpPr txBox="1"/>
          <p:nvPr/>
        </p:nvSpPr>
        <p:spPr>
          <a:xfrm>
            <a:off x="13994695" y="850532"/>
            <a:ext cx="9954704" cy="769441"/>
          </a:xfrm>
          <a:prstGeom prst="rect">
            <a:avLst/>
          </a:prstGeom>
          <a:noFill/>
        </p:spPr>
        <p:txBody>
          <a:bodyPr wrap="square" rtlCol="0">
            <a:spAutoFit/>
          </a:bodyPr>
          <a:lstStyle/>
          <a:p>
            <a:pPr algn="ctr"/>
            <a:r>
              <a:rPr lang="en-US" sz="4400" b="1" u="sng" dirty="0">
                <a:solidFill>
                  <a:srgbClr val="F2C04D"/>
                </a:solidFill>
              </a:rPr>
              <a:t>Properties of ARTHMETIC PROGRESSION</a:t>
            </a:r>
          </a:p>
        </p:txBody>
      </p:sp>
    </p:spTree>
    <p:extLst>
      <p:ext uri="{BB962C8B-B14F-4D97-AF65-F5344CB8AC3E}">
        <p14:creationId xmlns:p14="http://schemas.microsoft.com/office/powerpoint/2010/main" val="2005623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8C3A3E-2C76-3972-47FA-58A4B5F5E39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4956F44-F344-91FD-D5A3-9F4F2BDDDDEB}"/>
              </a:ext>
            </a:extLst>
          </p:cNvPr>
          <p:cNvPicPr>
            <a:picLocks noChangeAspect="1"/>
          </p:cNvPicPr>
          <p:nvPr/>
        </p:nvPicPr>
        <p:blipFill>
          <a:blip r:embed="rId3">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5E20A10E-4A2A-DAF7-31D1-6E14E2E33D8F}"/>
              </a:ext>
            </a:extLst>
          </p:cNvPr>
          <p:cNvSpPr/>
          <p:nvPr/>
        </p:nvSpPr>
        <p:spPr>
          <a:xfrm>
            <a:off x="285750" y="285750"/>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B45B92-085A-4ED4-A9CD-7D3F56A6CD45}"/>
                  </a:ext>
                </a:extLst>
              </p:cNvPr>
              <p:cNvSpPr txBox="1"/>
              <p:nvPr/>
            </p:nvSpPr>
            <p:spPr>
              <a:xfrm>
                <a:off x="15166631" y="912087"/>
                <a:ext cx="7119037" cy="781561"/>
              </a:xfrm>
              <a:prstGeom prst="rect">
                <a:avLst/>
              </a:prstGeom>
              <a:noFill/>
            </p:spPr>
            <p:txBody>
              <a:bodyPr wrap="square" rtlCol="0">
                <a:spAutoFit/>
              </a:bodyPr>
              <a:lstStyle/>
              <a:p>
                <a:pPr algn="ctr"/>
                <a:r>
                  <a:rPr lang="en-US" sz="4400" b="1" u="sng" dirty="0">
                    <a:solidFill>
                      <a:srgbClr val="F2C04D"/>
                    </a:solidFill>
                  </a:rPr>
                  <a:t>Sum To The </a:t>
                </a:r>
                <a14:m>
                  <m:oMath xmlns:m="http://schemas.openxmlformats.org/officeDocument/2006/math">
                    <m:sSup>
                      <m:sSupPr>
                        <m:ctrlPr>
                          <a:rPr lang="en-US" sz="4400" b="1" i="1" u="sng" smtClean="0">
                            <a:solidFill>
                              <a:srgbClr val="F2C04D"/>
                            </a:solidFill>
                            <a:latin typeface="Cambria Math" panose="02040503050406030204" pitchFamily="18" charset="0"/>
                          </a:rPr>
                        </m:ctrlPr>
                      </m:sSupPr>
                      <m:e>
                        <m:r>
                          <a:rPr lang="en-US" sz="4400" b="1" i="1" u="sng" smtClean="0">
                            <a:solidFill>
                              <a:srgbClr val="F2C04D"/>
                            </a:solidFill>
                            <a:latin typeface="Cambria Math" panose="02040503050406030204" pitchFamily="18" charset="0"/>
                          </a:rPr>
                          <m:t>𝑛</m:t>
                        </m:r>
                      </m:e>
                      <m:sup>
                        <m:r>
                          <a:rPr lang="en-US" sz="4400" b="1" i="1" u="sng" smtClean="0">
                            <a:solidFill>
                              <a:srgbClr val="F2C04D"/>
                            </a:solidFill>
                            <a:latin typeface="Cambria Math" panose="02040503050406030204" pitchFamily="18" charset="0"/>
                          </a:rPr>
                          <m:t>𝑡h</m:t>
                        </m:r>
                      </m:sup>
                    </m:sSup>
                  </m:oMath>
                </a14:m>
                <a:r>
                  <a:rPr lang="en-IN" sz="4400" b="1" u="sng" dirty="0">
                    <a:solidFill>
                      <a:srgbClr val="F2C04D"/>
                    </a:solidFill>
                  </a:rPr>
                  <a:t> Term</a:t>
                </a:r>
              </a:p>
            </p:txBody>
          </p:sp>
        </mc:Choice>
        <mc:Fallback xmlns="">
          <p:sp>
            <p:nvSpPr>
              <p:cNvPr id="2" name="TextBox 1">
                <a:extLst>
                  <a:ext uri="{FF2B5EF4-FFF2-40B4-BE49-F238E27FC236}">
                    <a16:creationId xmlns:a16="http://schemas.microsoft.com/office/drawing/2014/main" id="{22B45B92-085A-4ED4-A9CD-7D3F56A6CD45}"/>
                  </a:ext>
                </a:extLst>
              </p:cNvPr>
              <p:cNvSpPr txBox="1">
                <a:spLocks noRot="1" noChangeAspect="1" noMove="1" noResize="1" noEditPoints="1" noAdjustHandles="1" noChangeArrowheads="1" noChangeShapeType="1" noTextEdit="1"/>
              </p:cNvSpPr>
              <p:nvPr/>
            </p:nvSpPr>
            <p:spPr>
              <a:xfrm>
                <a:off x="15166631" y="912087"/>
                <a:ext cx="7119037" cy="781561"/>
              </a:xfrm>
              <a:prstGeom prst="rect">
                <a:avLst/>
              </a:prstGeom>
              <a:blipFill>
                <a:blip r:embed="rId4"/>
                <a:stretch>
                  <a:fillRect t="-14063" b="-3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8F3D61-BD7C-725E-0520-0FC9BCBE4945}"/>
                  </a:ext>
                </a:extLst>
              </p:cNvPr>
              <p:cNvSpPr txBox="1"/>
              <p:nvPr/>
            </p:nvSpPr>
            <p:spPr>
              <a:xfrm>
                <a:off x="-10580166" y="2191962"/>
                <a:ext cx="10146891" cy="2474075"/>
              </a:xfrm>
              <a:prstGeom prst="rect">
                <a:avLst/>
              </a:prstGeom>
              <a:noFill/>
            </p:spPr>
            <p:txBody>
              <a:bodyPr wrap="square" rtlCol="0">
                <a:spAutoFit/>
              </a:bodyPr>
              <a:lstStyle/>
              <a:p>
                <a:pPr>
                  <a:buFont typeface="Arial" panose="020B0604020202020204" pitchFamily="34" charset="0"/>
                  <a:buChar char="•"/>
                </a:pPr>
                <a:r>
                  <a:rPr lang="en-US" dirty="0">
                    <a:solidFill>
                      <a:schemeClr val="bg1">
                        <a:lumMod val="95000"/>
                      </a:schemeClr>
                    </a:solidFill>
                  </a:rPr>
                  <a:t>To find the total number of </a:t>
                </a:r>
                <a:r>
                  <a:rPr lang="en-US" dirty="0" err="1">
                    <a:solidFill>
                      <a:schemeClr val="bg1">
                        <a:lumMod val="95000"/>
                      </a:schemeClr>
                    </a:solidFill>
                  </a:rPr>
                  <a:t>chocobi</a:t>
                </a:r>
                <a:r>
                  <a:rPr lang="en-US" dirty="0">
                    <a:solidFill>
                      <a:schemeClr val="bg1">
                        <a:lumMod val="95000"/>
                      </a:schemeClr>
                    </a:solidFill>
                  </a:rPr>
                  <a:t> you’ll have after a certain number of days, use the sum formula:</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𝑛</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𝑛</m:t>
                          </m:r>
                        </m:num>
                        <m:den>
                          <m:r>
                            <a:rPr lang="en-US" i="1" smtClean="0">
                              <a:solidFill>
                                <a:schemeClr val="bg1">
                                  <a:lumMod val="95000"/>
                                </a:schemeClr>
                              </a:solidFill>
                              <a:latin typeface="Cambria Math" panose="02040503050406030204" pitchFamily="18" charset="0"/>
                            </a:rPr>
                            <m:t>2</m:t>
                          </m:r>
                        </m:den>
                      </m:f>
                      <m:r>
                        <a:rPr lang="en-US" i="1" smtClean="0">
                          <a:solidFill>
                            <a:schemeClr val="bg1">
                              <a:lumMod val="95000"/>
                            </a:schemeClr>
                          </a:solidFill>
                          <a:latin typeface="Cambria Math" panose="02040503050406030204" pitchFamily="18" charset="0"/>
                        </a:rPr>
                        <m:t>×</m:t>
                      </m:r>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m:t>
                          </m:r>
                          <m:r>
                            <a:rPr lang="en-US" i="1" smtClean="0">
                              <a:solidFill>
                                <a:schemeClr val="bg1">
                                  <a:lumMod val="95000"/>
                                </a:schemeClr>
                              </a:solidFill>
                              <a:latin typeface="Cambria Math" panose="02040503050406030204" pitchFamily="18" charset="0"/>
                            </a:rPr>
                            <m:t>𝑎</m:t>
                          </m:r>
                          <m:r>
                            <a:rPr lang="en-US" i="1" smtClean="0">
                              <a:solidFill>
                                <a:schemeClr val="bg1">
                                  <a:lumMod val="95000"/>
                                </a:schemeClr>
                              </a:solidFill>
                              <a:latin typeface="Cambria Math" panose="02040503050406030204" pitchFamily="18" charset="0"/>
                            </a:rPr>
                            <m:t>+</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𝑛</m:t>
                              </m:r>
                              <m:r>
                                <a:rPr lang="en-US" i="1" smtClean="0">
                                  <a:solidFill>
                                    <a:schemeClr val="bg1">
                                      <a:lumMod val="95000"/>
                                    </a:schemeClr>
                                  </a:solidFill>
                                  <a:latin typeface="Cambria Math" panose="02040503050406030204" pitchFamily="18" charset="0"/>
                                </a:rPr>
                                <m:t>−1</m:t>
                              </m:r>
                            </m:e>
                          </m:d>
                          <m:r>
                            <a:rPr lang="en-US" i="1" smtClean="0">
                              <a:solidFill>
                                <a:schemeClr val="bg1">
                                  <a:lumMod val="95000"/>
                                </a:schemeClr>
                              </a:solidFill>
                              <a:latin typeface="Cambria Math" panose="02040503050406030204" pitchFamily="18" charset="0"/>
                            </a:rPr>
                            <m:t>𝑑</m:t>
                          </m:r>
                        </m:e>
                      </m:d>
                    </m:oMath>
                  </m:oMathPara>
                </a14:m>
                <a:endParaRPr lang="en-US" dirty="0">
                  <a:solidFill>
                    <a:schemeClr val="bg1">
                      <a:lumMod val="95000"/>
                    </a:schemeClr>
                  </a:solidFill>
                </a:endParaRPr>
              </a:p>
              <a:p>
                <a:endParaRPr lang="en-US" dirty="0">
                  <a:solidFill>
                    <a:schemeClr val="bg1">
                      <a:lumMod val="95000"/>
                    </a:schemeClr>
                  </a:solidFill>
                </a:endParaRPr>
              </a:p>
              <a:p>
                <a:r>
                  <a:rPr lang="en-US" b="1" dirty="0">
                    <a:solidFill>
                      <a:schemeClr val="bg1">
                        <a:lumMod val="95000"/>
                      </a:schemeClr>
                    </a:solidFill>
                  </a:rPr>
                  <a:t>Example:</a:t>
                </a:r>
                <a:r>
                  <a:rPr lang="en-US" dirty="0">
                    <a:solidFill>
                      <a:schemeClr val="bg1">
                        <a:lumMod val="95000"/>
                      </a:schemeClr>
                    </a:solidFill>
                  </a:rPr>
                  <a:t> To find the total number of </a:t>
                </a:r>
                <a:r>
                  <a:rPr lang="en-US" dirty="0" err="1">
                    <a:solidFill>
                      <a:schemeClr val="bg1">
                        <a:lumMod val="95000"/>
                      </a:schemeClr>
                    </a:solidFill>
                  </a:rPr>
                  <a:t>chocobi</a:t>
                </a:r>
                <a:r>
                  <a:rPr lang="en-US" dirty="0">
                    <a:solidFill>
                      <a:schemeClr val="bg1">
                        <a:lumMod val="95000"/>
                      </a:schemeClr>
                    </a:solidFill>
                  </a:rPr>
                  <a:t> after 5 days:</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5</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5</m:t>
                          </m:r>
                        </m:num>
                        <m:den>
                          <m:r>
                            <a:rPr lang="en-US" i="1" smtClean="0">
                              <a:solidFill>
                                <a:schemeClr val="bg1">
                                  <a:lumMod val="95000"/>
                                </a:schemeClr>
                              </a:solidFill>
                              <a:latin typeface="Cambria Math" panose="02040503050406030204" pitchFamily="18" charset="0"/>
                            </a:rPr>
                            <m:t>2</m:t>
                          </m:r>
                        </m:den>
                      </m:f>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2×3+</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5−1</m:t>
                              </m:r>
                            </m:e>
                          </m:d>
                        </m:e>
                      </m:d>
                      <m:r>
                        <a:rPr lang="en-US" i="1" smtClean="0">
                          <a:solidFill>
                            <a:schemeClr val="bg1">
                              <a:lumMod val="95000"/>
                            </a:schemeClr>
                          </a:solidFill>
                          <a:latin typeface="Cambria Math" panose="02040503050406030204" pitchFamily="18" charset="0"/>
                        </a:rPr>
                        <m:t>=35</m:t>
                      </m:r>
                    </m:oMath>
                  </m:oMathPara>
                </a14:m>
                <a:endParaRPr lang="en-US" dirty="0">
                  <a:solidFill>
                    <a:schemeClr val="bg1">
                      <a:lumMod val="95000"/>
                    </a:schemeClr>
                  </a:solidFill>
                </a:endParaRPr>
              </a:p>
              <a:p>
                <a:endParaRPr lang="en-US" dirty="0">
                  <a:solidFill>
                    <a:schemeClr val="bg1">
                      <a:lumMod val="95000"/>
                    </a:schemeClr>
                  </a:solidFill>
                </a:endParaRPr>
              </a:p>
              <a:p>
                <a:pPr>
                  <a:buFont typeface="Arial" panose="020B0604020202020204" pitchFamily="34" charset="0"/>
                  <a:buChar char="•"/>
                </a:pPr>
                <a:r>
                  <a:rPr lang="en-US" dirty="0">
                    <a:solidFill>
                      <a:schemeClr val="bg1">
                        <a:lumMod val="95000"/>
                      </a:schemeClr>
                    </a:solidFill>
                  </a:rPr>
                  <a:t>So, you’ll have a total of 35 </a:t>
                </a:r>
                <a:r>
                  <a:rPr lang="en-US" dirty="0" err="1">
                    <a:solidFill>
                      <a:schemeClr val="bg1">
                        <a:lumMod val="95000"/>
                      </a:schemeClr>
                    </a:solidFill>
                  </a:rPr>
                  <a:t>chocobi</a:t>
                </a:r>
                <a:r>
                  <a:rPr lang="en-US" dirty="0">
                    <a:solidFill>
                      <a:schemeClr val="bg1">
                        <a:lumMod val="95000"/>
                      </a:schemeClr>
                    </a:solidFill>
                  </a:rPr>
                  <a:t> after 5 days.</a:t>
                </a:r>
              </a:p>
            </p:txBody>
          </p:sp>
        </mc:Choice>
        <mc:Fallback xmlns="">
          <p:sp>
            <p:nvSpPr>
              <p:cNvPr id="3" name="TextBox 2">
                <a:extLst>
                  <a:ext uri="{FF2B5EF4-FFF2-40B4-BE49-F238E27FC236}">
                    <a16:creationId xmlns:a16="http://schemas.microsoft.com/office/drawing/2014/main" id="{DC8F3D61-BD7C-725E-0520-0FC9BCBE4945}"/>
                  </a:ext>
                </a:extLst>
              </p:cNvPr>
              <p:cNvSpPr txBox="1">
                <a:spLocks noRot="1" noChangeAspect="1" noMove="1" noResize="1" noEditPoints="1" noAdjustHandles="1" noChangeArrowheads="1" noChangeShapeType="1" noTextEdit="1"/>
              </p:cNvSpPr>
              <p:nvPr/>
            </p:nvSpPr>
            <p:spPr>
              <a:xfrm>
                <a:off x="-10580166" y="2191962"/>
                <a:ext cx="10146891" cy="2474075"/>
              </a:xfrm>
              <a:prstGeom prst="rect">
                <a:avLst/>
              </a:prstGeom>
              <a:blipFill>
                <a:blip r:embed="rId5"/>
                <a:stretch>
                  <a:fillRect l="-480" t="-1481" b="-3210"/>
                </a:stretch>
              </a:blipFill>
            </p:spPr>
            <p:txBody>
              <a:bodyPr/>
              <a:lstStyle/>
              <a:p>
                <a:r>
                  <a:rPr lang="en-IN">
                    <a:noFill/>
                  </a:rPr>
                  <a:t> </a:t>
                </a:r>
              </a:p>
            </p:txBody>
          </p:sp>
        </mc:Fallback>
      </mc:AlternateContent>
      <p:pic>
        <p:nvPicPr>
          <p:cNvPr id="7" name="Picture 6"/>
          <p:cNvPicPr>
            <a:picLocks noChangeAspect="1"/>
          </p:cNvPicPr>
          <p:nvPr/>
        </p:nvPicPr>
        <p:blipFill>
          <a:blip r:embed="rId6"/>
          <a:stretch>
            <a:fillRect/>
          </a:stretch>
        </p:blipFill>
        <p:spPr>
          <a:xfrm>
            <a:off x="285750" y="285750"/>
            <a:ext cx="11668755" cy="6297714"/>
          </a:xfrm>
          <a:prstGeom prst="roundRect">
            <a:avLst/>
          </a:prstGeom>
        </p:spPr>
      </p:pic>
      <p:pic>
        <p:nvPicPr>
          <p:cNvPr id="10" name="Picture 9">
            <a:extLst>
              <a:ext uri="{FF2B5EF4-FFF2-40B4-BE49-F238E27FC236}">
                <a16:creationId xmlns:a16="http://schemas.microsoft.com/office/drawing/2014/main" id="{B6BD1623-57CB-0F45-3963-4FEBF129E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sp>
        <p:nvSpPr>
          <p:cNvPr id="8" name="TextBox 7"/>
          <p:cNvSpPr txBox="1"/>
          <p:nvPr/>
        </p:nvSpPr>
        <p:spPr>
          <a:xfrm>
            <a:off x="1404594" y="912087"/>
            <a:ext cx="8889476" cy="707886"/>
          </a:xfrm>
          <a:prstGeom prst="rect">
            <a:avLst/>
          </a:prstGeom>
          <a:noFill/>
        </p:spPr>
        <p:txBody>
          <a:bodyPr wrap="square" rtlCol="0">
            <a:spAutoFit/>
          </a:bodyPr>
          <a:lstStyle/>
          <a:p>
            <a:pPr algn="ctr"/>
            <a:r>
              <a:rPr lang="en-US" sz="4000" b="1" u="sng" dirty="0">
                <a:solidFill>
                  <a:srgbClr val="F2C04D"/>
                </a:solidFill>
              </a:rPr>
              <a:t>A Question for you:-</a:t>
            </a:r>
          </a:p>
        </p:txBody>
      </p:sp>
      <p:sp>
        <p:nvSpPr>
          <p:cNvPr id="6" name="Rounded Rectangle 5"/>
          <p:cNvSpPr/>
          <p:nvPr/>
        </p:nvSpPr>
        <p:spPr>
          <a:xfrm>
            <a:off x="530995" y="1974820"/>
            <a:ext cx="11168109" cy="69218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Q.1  Sum of all numbers from 1 to 100.</a:t>
            </a:r>
          </a:p>
        </p:txBody>
      </p:sp>
      <p:sp>
        <p:nvSpPr>
          <p:cNvPr id="9" name="Rounded Rectangle 8"/>
          <p:cNvSpPr/>
          <p:nvPr/>
        </p:nvSpPr>
        <p:spPr>
          <a:xfrm>
            <a:off x="530995" y="2833805"/>
            <a:ext cx="3534978" cy="712668"/>
          </a:xfrm>
          <a:prstGeom prst="roundRect">
            <a:avLst/>
          </a:prstGeom>
          <a:solidFill>
            <a:srgbClr val="D13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64126" y="3744288"/>
            <a:ext cx="3534978" cy="712668"/>
          </a:xfrm>
          <a:prstGeom prst="roundRect">
            <a:avLst/>
          </a:prstGeom>
          <a:solidFill>
            <a:srgbClr val="D13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D. 5100</a:t>
            </a:r>
          </a:p>
        </p:txBody>
      </p:sp>
      <p:sp>
        <p:nvSpPr>
          <p:cNvPr id="14" name="Rounded Rectangle 13"/>
          <p:cNvSpPr/>
          <p:nvPr/>
        </p:nvSpPr>
        <p:spPr>
          <a:xfrm>
            <a:off x="530995" y="3744288"/>
            <a:ext cx="3534978" cy="71266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  B. 5050 </a:t>
            </a:r>
          </a:p>
        </p:txBody>
      </p:sp>
      <p:sp>
        <p:nvSpPr>
          <p:cNvPr id="15" name="Rounded Rectangle 14"/>
          <p:cNvSpPr/>
          <p:nvPr/>
        </p:nvSpPr>
        <p:spPr>
          <a:xfrm>
            <a:off x="8164126" y="2855182"/>
            <a:ext cx="3534978" cy="712668"/>
          </a:xfrm>
          <a:prstGeom prst="roundRect">
            <a:avLst/>
          </a:prstGeom>
          <a:solidFill>
            <a:srgbClr val="D13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r>
              <a:rPr lang="en-US" dirty="0">
                <a:solidFill>
                  <a:schemeClr val="tx1">
                    <a:lumMod val="95000"/>
                    <a:lumOff val="5000"/>
                  </a:schemeClr>
                </a:solidFill>
              </a:rPr>
              <a:t>C. 5555</a:t>
            </a:r>
            <a:endParaRPr lang="en-US" dirty="0"/>
          </a:p>
        </p:txBody>
      </p:sp>
      <p:sp>
        <p:nvSpPr>
          <p:cNvPr id="16" name="TextBox 15"/>
          <p:cNvSpPr txBox="1"/>
          <p:nvPr/>
        </p:nvSpPr>
        <p:spPr>
          <a:xfrm>
            <a:off x="710214" y="2991934"/>
            <a:ext cx="3116063" cy="369332"/>
          </a:xfrm>
          <a:prstGeom prst="rect">
            <a:avLst/>
          </a:prstGeom>
          <a:noFill/>
        </p:spPr>
        <p:txBody>
          <a:bodyPr wrap="square" rtlCol="0">
            <a:spAutoFit/>
          </a:bodyPr>
          <a:lstStyle/>
          <a:p>
            <a:r>
              <a:rPr lang="en-US" dirty="0"/>
              <a:t>A. 555</a:t>
            </a:r>
          </a:p>
        </p:txBody>
      </p:sp>
    </p:spTree>
    <p:extLst>
      <p:ext uri="{BB962C8B-B14F-4D97-AF65-F5344CB8AC3E}">
        <p14:creationId xmlns:p14="http://schemas.microsoft.com/office/powerpoint/2010/main" val="3227568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8C3A3E-2C76-3972-47FA-58A4B5F5E39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4956F44-F344-91FD-D5A3-9F4F2BDDDDEB}"/>
              </a:ext>
            </a:extLst>
          </p:cNvPr>
          <p:cNvPicPr>
            <a:picLocks noChangeAspect="1"/>
          </p:cNvPicPr>
          <p:nvPr/>
        </p:nvPicPr>
        <p:blipFill>
          <a:blip r:embed="rId3">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5E20A10E-4A2A-DAF7-31D1-6E14E2E33D8F}"/>
              </a:ext>
            </a:extLst>
          </p:cNvPr>
          <p:cNvSpPr/>
          <p:nvPr/>
        </p:nvSpPr>
        <p:spPr>
          <a:xfrm>
            <a:off x="266700" y="285750"/>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B45B92-085A-4ED4-A9CD-7D3F56A6CD45}"/>
                  </a:ext>
                </a:extLst>
              </p:cNvPr>
              <p:cNvSpPr txBox="1"/>
              <p:nvPr/>
            </p:nvSpPr>
            <p:spPr>
              <a:xfrm>
                <a:off x="15166631" y="912087"/>
                <a:ext cx="7119037" cy="781561"/>
              </a:xfrm>
              <a:prstGeom prst="rect">
                <a:avLst/>
              </a:prstGeom>
              <a:noFill/>
            </p:spPr>
            <p:txBody>
              <a:bodyPr wrap="square" rtlCol="0">
                <a:spAutoFit/>
              </a:bodyPr>
              <a:lstStyle/>
              <a:p>
                <a:pPr algn="ctr"/>
                <a:r>
                  <a:rPr lang="en-US" sz="4400" b="1" u="sng" dirty="0">
                    <a:solidFill>
                      <a:srgbClr val="F2C04D"/>
                    </a:solidFill>
                  </a:rPr>
                  <a:t>Sum To The </a:t>
                </a:r>
                <a14:m>
                  <m:oMath xmlns:m="http://schemas.openxmlformats.org/officeDocument/2006/math">
                    <m:sSup>
                      <m:sSupPr>
                        <m:ctrlPr>
                          <a:rPr lang="en-US" sz="4400" b="1" i="1" u="sng" smtClean="0">
                            <a:solidFill>
                              <a:srgbClr val="F2C04D"/>
                            </a:solidFill>
                            <a:latin typeface="Cambria Math" panose="02040503050406030204" pitchFamily="18" charset="0"/>
                          </a:rPr>
                        </m:ctrlPr>
                      </m:sSupPr>
                      <m:e>
                        <m:r>
                          <a:rPr lang="en-US" sz="4400" b="1" i="1" u="sng" smtClean="0">
                            <a:solidFill>
                              <a:srgbClr val="F2C04D"/>
                            </a:solidFill>
                            <a:latin typeface="Cambria Math" panose="02040503050406030204" pitchFamily="18" charset="0"/>
                          </a:rPr>
                          <m:t>𝑛</m:t>
                        </m:r>
                      </m:e>
                      <m:sup>
                        <m:r>
                          <a:rPr lang="en-US" sz="4400" b="1" i="1" u="sng" smtClean="0">
                            <a:solidFill>
                              <a:srgbClr val="F2C04D"/>
                            </a:solidFill>
                            <a:latin typeface="Cambria Math" panose="02040503050406030204" pitchFamily="18" charset="0"/>
                          </a:rPr>
                          <m:t>𝑡h</m:t>
                        </m:r>
                      </m:sup>
                    </m:sSup>
                  </m:oMath>
                </a14:m>
                <a:r>
                  <a:rPr lang="en-IN" sz="4400" b="1" u="sng" dirty="0">
                    <a:solidFill>
                      <a:srgbClr val="F2C04D"/>
                    </a:solidFill>
                  </a:rPr>
                  <a:t> Term</a:t>
                </a:r>
              </a:p>
            </p:txBody>
          </p:sp>
        </mc:Choice>
        <mc:Fallback xmlns="">
          <p:sp>
            <p:nvSpPr>
              <p:cNvPr id="2" name="TextBox 1">
                <a:extLst>
                  <a:ext uri="{FF2B5EF4-FFF2-40B4-BE49-F238E27FC236}">
                    <a16:creationId xmlns:a16="http://schemas.microsoft.com/office/drawing/2014/main" id="{22B45B92-085A-4ED4-A9CD-7D3F56A6CD45}"/>
                  </a:ext>
                </a:extLst>
              </p:cNvPr>
              <p:cNvSpPr txBox="1">
                <a:spLocks noRot="1" noChangeAspect="1" noMove="1" noResize="1" noEditPoints="1" noAdjustHandles="1" noChangeArrowheads="1" noChangeShapeType="1" noTextEdit="1"/>
              </p:cNvSpPr>
              <p:nvPr/>
            </p:nvSpPr>
            <p:spPr>
              <a:xfrm>
                <a:off x="15166631" y="912087"/>
                <a:ext cx="7119037" cy="781561"/>
              </a:xfrm>
              <a:prstGeom prst="rect">
                <a:avLst/>
              </a:prstGeom>
              <a:blipFill>
                <a:blip r:embed="rId4"/>
                <a:stretch>
                  <a:fillRect t="-14063" b="-3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8F3D61-BD7C-725E-0520-0FC9BCBE4945}"/>
                  </a:ext>
                </a:extLst>
              </p:cNvPr>
              <p:cNvSpPr txBox="1"/>
              <p:nvPr/>
            </p:nvSpPr>
            <p:spPr>
              <a:xfrm>
                <a:off x="-10580166" y="2191962"/>
                <a:ext cx="10146891" cy="2474075"/>
              </a:xfrm>
              <a:prstGeom prst="rect">
                <a:avLst/>
              </a:prstGeom>
              <a:noFill/>
            </p:spPr>
            <p:txBody>
              <a:bodyPr wrap="square" rtlCol="0">
                <a:spAutoFit/>
              </a:bodyPr>
              <a:lstStyle/>
              <a:p>
                <a:pPr>
                  <a:buFont typeface="Arial" panose="020B0604020202020204" pitchFamily="34" charset="0"/>
                  <a:buChar char="•"/>
                </a:pPr>
                <a:r>
                  <a:rPr lang="en-US" dirty="0">
                    <a:solidFill>
                      <a:schemeClr val="bg1">
                        <a:lumMod val="95000"/>
                      </a:schemeClr>
                    </a:solidFill>
                  </a:rPr>
                  <a:t>To find the total number of </a:t>
                </a:r>
                <a:r>
                  <a:rPr lang="en-US" dirty="0" err="1">
                    <a:solidFill>
                      <a:schemeClr val="bg1">
                        <a:lumMod val="95000"/>
                      </a:schemeClr>
                    </a:solidFill>
                  </a:rPr>
                  <a:t>chocobi</a:t>
                </a:r>
                <a:r>
                  <a:rPr lang="en-US" dirty="0">
                    <a:solidFill>
                      <a:schemeClr val="bg1">
                        <a:lumMod val="95000"/>
                      </a:schemeClr>
                    </a:solidFill>
                  </a:rPr>
                  <a:t> you’ll have after a certain number of days, use the sum formula:</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𝑛</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𝑛</m:t>
                          </m:r>
                        </m:num>
                        <m:den>
                          <m:r>
                            <a:rPr lang="en-US" i="1" smtClean="0">
                              <a:solidFill>
                                <a:schemeClr val="bg1">
                                  <a:lumMod val="95000"/>
                                </a:schemeClr>
                              </a:solidFill>
                              <a:latin typeface="Cambria Math" panose="02040503050406030204" pitchFamily="18" charset="0"/>
                            </a:rPr>
                            <m:t>2</m:t>
                          </m:r>
                        </m:den>
                      </m:f>
                      <m:r>
                        <a:rPr lang="en-US" i="1" smtClean="0">
                          <a:solidFill>
                            <a:schemeClr val="bg1">
                              <a:lumMod val="95000"/>
                            </a:schemeClr>
                          </a:solidFill>
                          <a:latin typeface="Cambria Math" panose="02040503050406030204" pitchFamily="18" charset="0"/>
                        </a:rPr>
                        <m:t>×</m:t>
                      </m:r>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m:t>
                          </m:r>
                          <m:r>
                            <a:rPr lang="en-US" i="1" smtClean="0">
                              <a:solidFill>
                                <a:schemeClr val="bg1">
                                  <a:lumMod val="95000"/>
                                </a:schemeClr>
                              </a:solidFill>
                              <a:latin typeface="Cambria Math" panose="02040503050406030204" pitchFamily="18" charset="0"/>
                            </a:rPr>
                            <m:t>𝑎</m:t>
                          </m:r>
                          <m:r>
                            <a:rPr lang="en-US" i="1" smtClean="0">
                              <a:solidFill>
                                <a:schemeClr val="bg1">
                                  <a:lumMod val="95000"/>
                                </a:schemeClr>
                              </a:solidFill>
                              <a:latin typeface="Cambria Math" panose="02040503050406030204" pitchFamily="18" charset="0"/>
                            </a:rPr>
                            <m:t>+</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𝑛</m:t>
                              </m:r>
                              <m:r>
                                <a:rPr lang="en-US" i="1" smtClean="0">
                                  <a:solidFill>
                                    <a:schemeClr val="bg1">
                                      <a:lumMod val="95000"/>
                                    </a:schemeClr>
                                  </a:solidFill>
                                  <a:latin typeface="Cambria Math" panose="02040503050406030204" pitchFamily="18" charset="0"/>
                                </a:rPr>
                                <m:t>−1</m:t>
                              </m:r>
                            </m:e>
                          </m:d>
                          <m:r>
                            <a:rPr lang="en-US" i="1" smtClean="0">
                              <a:solidFill>
                                <a:schemeClr val="bg1">
                                  <a:lumMod val="95000"/>
                                </a:schemeClr>
                              </a:solidFill>
                              <a:latin typeface="Cambria Math" panose="02040503050406030204" pitchFamily="18" charset="0"/>
                            </a:rPr>
                            <m:t>𝑑</m:t>
                          </m:r>
                        </m:e>
                      </m:d>
                    </m:oMath>
                  </m:oMathPara>
                </a14:m>
                <a:endParaRPr lang="en-US" dirty="0">
                  <a:solidFill>
                    <a:schemeClr val="bg1">
                      <a:lumMod val="95000"/>
                    </a:schemeClr>
                  </a:solidFill>
                </a:endParaRPr>
              </a:p>
              <a:p>
                <a:endParaRPr lang="en-US" dirty="0">
                  <a:solidFill>
                    <a:schemeClr val="bg1">
                      <a:lumMod val="95000"/>
                    </a:schemeClr>
                  </a:solidFill>
                </a:endParaRPr>
              </a:p>
              <a:p>
                <a:r>
                  <a:rPr lang="en-US" b="1" dirty="0">
                    <a:solidFill>
                      <a:schemeClr val="bg1">
                        <a:lumMod val="95000"/>
                      </a:schemeClr>
                    </a:solidFill>
                  </a:rPr>
                  <a:t>Example:</a:t>
                </a:r>
                <a:r>
                  <a:rPr lang="en-US" dirty="0">
                    <a:solidFill>
                      <a:schemeClr val="bg1">
                        <a:lumMod val="95000"/>
                      </a:schemeClr>
                    </a:solidFill>
                  </a:rPr>
                  <a:t> To find the total number of </a:t>
                </a:r>
                <a:r>
                  <a:rPr lang="en-US" dirty="0" err="1">
                    <a:solidFill>
                      <a:schemeClr val="bg1">
                        <a:lumMod val="95000"/>
                      </a:schemeClr>
                    </a:solidFill>
                  </a:rPr>
                  <a:t>chocobi</a:t>
                </a:r>
                <a:r>
                  <a:rPr lang="en-US" dirty="0">
                    <a:solidFill>
                      <a:schemeClr val="bg1">
                        <a:lumMod val="95000"/>
                      </a:schemeClr>
                    </a:solidFill>
                  </a:rPr>
                  <a:t> after 5 days:</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5</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5</m:t>
                          </m:r>
                        </m:num>
                        <m:den>
                          <m:r>
                            <a:rPr lang="en-US" i="1" smtClean="0">
                              <a:solidFill>
                                <a:schemeClr val="bg1">
                                  <a:lumMod val="95000"/>
                                </a:schemeClr>
                              </a:solidFill>
                              <a:latin typeface="Cambria Math" panose="02040503050406030204" pitchFamily="18" charset="0"/>
                            </a:rPr>
                            <m:t>2</m:t>
                          </m:r>
                        </m:den>
                      </m:f>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2×3+</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5−1</m:t>
                              </m:r>
                            </m:e>
                          </m:d>
                        </m:e>
                      </m:d>
                      <m:r>
                        <a:rPr lang="en-US" i="1" smtClean="0">
                          <a:solidFill>
                            <a:schemeClr val="bg1">
                              <a:lumMod val="95000"/>
                            </a:schemeClr>
                          </a:solidFill>
                          <a:latin typeface="Cambria Math" panose="02040503050406030204" pitchFamily="18" charset="0"/>
                        </a:rPr>
                        <m:t>=35</m:t>
                      </m:r>
                    </m:oMath>
                  </m:oMathPara>
                </a14:m>
                <a:endParaRPr lang="en-US" dirty="0">
                  <a:solidFill>
                    <a:schemeClr val="bg1">
                      <a:lumMod val="95000"/>
                    </a:schemeClr>
                  </a:solidFill>
                </a:endParaRPr>
              </a:p>
              <a:p>
                <a:endParaRPr lang="en-US" dirty="0">
                  <a:solidFill>
                    <a:schemeClr val="bg1">
                      <a:lumMod val="95000"/>
                    </a:schemeClr>
                  </a:solidFill>
                </a:endParaRPr>
              </a:p>
              <a:p>
                <a:pPr>
                  <a:buFont typeface="Arial" panose="020B0604020202020204" pitchFamily="34" charset="0"/>
                  <a:buChar char="•"/>
                </a:pPr>
                <a:r>
                  <a:rPr lang="en-US" dirty="0">
                    <a:solidFill>
                      <a:schemeClr val="bg1">
                        <a:lumMod val="95000"/>
                      </a:schemeClr>
                    </a:solidFill>
                  </a:rPr>
                  <a:t>So, you’ll have a total of 35 </a:t>
                </a:r>
                <a:r>
                  <a:rPr lang="en-US" dirty="0" err="1">
                    <a:solidFill>
                      <a:schemeClr val="bg1">
                        <a:lumMod val="95000"/>
                      </a:schemeClr>
                    </a:solidFill>
                  </a:rPr>
                  <a:t>chocobi</a:t>
                </a:r>
                <a:r>
                  <a:rPr lang="en-US" dirty="0">
                    <a:solidFill>
                      <a:schemeClr val="bg1">
                        <a:lumMod val="95000"/>
                      </a:schemeClr>
                    </a:solidFill>
                  </a:rPr>
                  <a:t> after 5 days.</a:t>
                </a:r>
              </a:p>
            </p:txBody>
          </p:sp>
        </mc:Choice>
        <mc:Fallback xmlns="">
          <p:sp>
            <p:nvSpPr>
              <p:cNvPr id="3" name="TextBox 2">
                <a:extLst>
                  <a:ext uri="{FF2B5EF4-FFF2-40B4-BE49-F238E27FC236}">
                    <a16:creationId xmlns:a16="http://schemas.microsoft.com/office/drawing/2014/main" id="{DC8F3D61-BD7C-725E-0520-0FC9BCBE4945}"/>
                  </a:ext>
                </a:extLst>
              </p:cNvPr>
              <p:cNvSpPr txBox="1">
                <a:spLocks noRot="1" noChangeAspect="1" noMove="1" noResize="1" noEditPoints="1" noAdjustHandles="1" noChangeArrowheads="1" noChangeShapeType="1" noTextEdit="1"/>
              </p:cNvSpPr>
              <p:nvPr/>
            </p:nvSpPr>
            <p:spPr>
              <a:xfrm>
                <a:off x="-10580166" y="2191962"/>
                <a:ext cx="10146891" cy="2474075"/>
              </a:xfrm>
              <a:prstGeom prst="rect">
                <a:avLst/>
              </a:prstGeom>
              <a:blipFill>
                <a:blip r:embed="rId5"/>
                <a:stretch>
                  <a:fillRect l="-480" t="-1481" b="-3210"/>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B6BD1623-57CB-0F45-3963-4FEBF129E5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sp>
        <p:nvSpPr>
          <p:cNvPr id="11" name="TextBox 10"/>
          <p:cNvSpPr txBox="1"/>
          <p:nvPr/>
        </p:nvSpPr>
        <p:spPr>
          <a:xfrm>
            <a:off x="1510863" y="790112"/>
            <a:ext cx="9294921" cy="707886"/>
          </a:xfrm>
          <a:prstGeom prst="rect">
            <a:avLst/>
          </a:prstGeom>
          <a:noFill/>
        </p:spPr>
        <p:txBody>
          <a:bodyPr wrap="square" rtlCol="0">
            <a:spAutoFit/>
          </a:bodyPr>
          <a:lstStyle/>
          <a:p>
            <a:pPr algn="ctr"/>
            <a:r>
              <a:rPr lang="en-US" sz="4000" dirty="0">
                <a:solidFill>
                  <a:srgbClr val="F2C04D"/>
                </a:solidFill>
              </a:rPr>
              <a:t>BINDING UP</a:t>
            </a:r>
          </a:p>
        </p:txBody>
      </p:sp>
      <p:sp>
        <p:nvSpPr>
          <p:cNvPr id="12" name="TextBox 11"/>
          <p:cNvSpPr txBox="1"/>
          <p:nvPr/>
        </p:nvSpPr>
        <p:spPr>
          <a:xfrm>
            <a:off x="878180" y="1779365"/>
            <a:ext cx="7555298" cy="1754326"/>
          </a:xfrm>
          <a:prstGeom prst="rect">
            <a:avLst/>
          </a:prstGeom>
          <a:noFill/>
        </p:spPr>
        <p:txBody>
          <a:bodyPr wrap="square" rtlCol="0">
            <a:spAutoFit/>
          </a:bodyPr>
          <a:lstStyle/>
          <a:p>
            <a:r>
              <a:rPr lang="en-US" dirty="0">
                <a:solidFill>
                  <a:schemeClr val="bg1"/>
                </a:solidFill>
              </a:rPr>
              <a:t>Arithmetic Progression isn't just a mathematical concept; it's a reflection of life's steady progress and incremental growth. Each term in an AP builds upon the previous one, reminding us that small, consistent steps can lead to significant achievements. Whether it's saving money, learning a new skill, or improving our daily habits, the principles of AP show us that persistence and regular effort are key to success.</a:t>
            </a:r>
          </a:p>
        </p:txBody>
      </p:sp>
      <p:pic>
        <p:nvPicPr>
          <p:cNvPr id="9" name="Picture 8">
            <a:extLst>
              <a:ext uri="{FF2B5EF4-FFF2-40B4-BE49-F238E27FC236}">
                <a16:creationId xmlns:a16="http://schemas.microsoft.com/office/drawing/2014/main" id="{C15B0DD6-B83F-547C-0324-BB9BAA65C5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2503" y="3810675"/>
            <a:ext cx="2106176" cy="2106176"/>
          </a:xfrm>
          <a:prstGeom prst="rect">
            <a:avLst/>
          </a:prstGeom>
        </p:spPr>
      </p:pic>
    </p:spTree>
    <p:extLst>
      <p:ext uri="{BB962C8B-B14F-4D97-AF65-F5344CB8AC3E}">
        <p14:creationId xmlns:p14="http://schemas.microsoft.com/office/powerpoint/2010/main" val="4249717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F3C36E-7385-001B-7D2C-FCB6BD1BD1F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46C705-D664-5887-22D6-063F61FD1185}"/>
              </a:ext>
            </a:extLst>
          </p:cNvPr>
          <p:cNvPicPr>
            <a:picLocks noChangeAspect="1"/>
          </p:cNvPicPr>
          <p:nvPr/>
        </p:nvPicPr>
        <p:blipFill>
          <a:blip r:embed="rId3">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B74CEF67-FD28-16DF-0C91-5FDBF3F23A40}"/>
              </a:ext>
            </a:extLst>
          </p:cNvPr>
          <p:cNvSpPr/>
          <p:nvPr/>
        </p:nvSpPr>
        <p:spPr>
          <a:xfrm>
            <a:off x="266700" y="285750"/>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BF65DE2-4945-0A2A-A2A2-A3910C0DEA44}"/>
                  </a:ext>
                </a:extLst>
              </p:cNvPr>
              <p:cNvSpPr txBox="1"/>
              <p:nvPr/>
            </p:nvSpPr>
            <p:spPr>
              <a:xfrm>
                <a:off x="15166631" y="912087"/>
                <a:ext cx="7119037" cy="781561"/>
              </a:xfrm>
              <a:prstGeom prst="rect">
                <a:avLst/>
              </a:prstGeom>
              <a:noFill/>
            </p:spPr>
            <p:txBody>
              <a:bodyPr wrap="square" rtlCol="0">
                <a:spAutoFit/>
              </a:bodyPr>
              <a:lstStyle/>
              <a:p>
                <a:pPr algn="ctr"/>
                <a:r>
                  <a:rPr lang="en-US" sz="4400" b="1" u="sng" dirty="0">
                    <a:solidFill>
                      <a:srgbClr val="F2C04D"/>
                    </a:solidFill>
                  </a:rPr>
                  <a:t>Sum To The </a:t>
                </a:r>
                <a14:m>
                  <m:oMath xmlns:m="http://schemas.openxmlformats.org/officeDocument/2006/math">
                    <m:sSup>
                      <m:sSupPr>
                        <m:ctrlPr>
                          <a:rPr lang="en-US" sz="4400" b="1" i="1" u="sng" smtClean="0">
                            <a:solidFill>
                              <a:srgbClr val="F2C04D"/>
                            </a:solidFill>
                            <a:latin typeface="Cambria Math" panose="02040503050406030204" pitchFamily="18" charset="0"/>
                          </a:rPr>
                        </m:ctrlPr>
                      </m:sSupPr>
                      <m:e>
                        <m:r>
                          <a:rPr lang="en-US" sz="4400" b="1" i="1" u="sng" smtClean="0">
                            <a:solidFill>
                              <a:srgbClr val="F2C04D"/>
                            </a:solidFill>
                            <a:latin typeface="Cambria Math" panose="02040503050406030204" pitchFamily="18" charset="0"/>
                          </a:rPr>
                          <m:t>𝑛</m:t>
                        </m:r>
                      </m:e>
                      <m:sup>
                        <m:r>
                          <a:rPr lang="en-US" sz="4400" b="1" i="1" u="sng" smtClean="0">
                            <a:solidFill>
                              <a:srgbClr val="F2C04D"/>
                            </a:solidFill>
                            <a:latin typeface="Cambria Math" panose="02040503050406030204" pitchFamily="18" charset="0"/>
                          </a:rPr>
                          <m:t>𝑡h</m:t>
                        </m:r>
                      </m:sup>
                    </m:sSup>
                  </m:oMath>
                </a14:m>
                <a:r>
                  <a:rPr lang="en-IN" sz="4400" b="1" u="sng" dirty="0">
                    <a:solidFill>
                      <a:srgbClr val="F2C04D"/>
                    </a:solidFill>
                  </a:rPr>
                  <a:t> Term</a:t>
                </a:r>
              </a:p>
            </p:txBody>
          </p:sp>
        </mc:Choice>
        <mc:Fallback>
          <p:sp>
            <p:nvSpPr>
              <p:cNvPr id="2" name="TextBox 1">
                <a:extLst>
                  <a:ext uri="{FF2B5EF4-FFF2-40B4-BE49-F238E27FC236}">
                    <a16:creationId xmlns:a16="http://schemas.microsoft.com/office/drawing/2014/main" id="{ABF65DE2-4945-0A2A-A2A2-A3910C0DEA44}"/>
                  </a:ext>
                </a:extLst>
              </p:cNvPr>
              <p:cNvSpPr txBox="1">
                <a:spLocks noRot="1" noChangeAspect="1" noMove="1" noResize="1" noEditPoints="1" noAdjustHandles="1" noChangeArrowheads="1" noChangeShapeType="1" noTextEdit="1"/>
              </p:cNvSpPr>
              <p:nvPr/>
            </p:nvSpPr>
            <p:spPr>
              <a:xfrm>
                <a:off x="15166631" y="912087"/>
                <a:ext cx="7119037" cy="781561"/>
              </a:xfrm>
              <a:prstGeom prst="rect">
                <a:avLst/>
              </a:prstGeom>
              <a:blipFill>
                <a:blip r:embed="rId4"/>
                <a:stretch>
                  <a:fillRect t="-14063" b="-375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B56EBCC-218B-A625-9476-C5EC1C2A9D15}"/>
                  </a:ext>
                </a:extLst>
              </p:cNvPr>
              <p:cNvSpPr txBox="1"/>
              <p:nvPr/>
            </p:nvSpPr>
            <p:spPr>
              <a:xfrm>
                <a:off x="-10580166" y="2191962"/>
                <a:ext cx="10146891" cy="2474075"/>
              </a:xfrm>
              <a:prstGeom prst="rect">
                <a:avLst/>
              </a:prstGeom>
              <a:noFill/>
            </p:spPr>
            <p:txBody>
              <a:bodyPr wrap="square" rtlCol="0">
                <a:spAutoFit/>
              </a:bodyPr>
              <a:lstStyle/>
              <a:p>
                <a:pPr>
                  <a:buFont typeface="Arial" panose="020B0604020202020204" pitchFamily="34" charset="0"/>
                  <a:buChar char="•"/>
                </a:pPr>
                <a:r>
                  <a:rPr lang="en-US" dirty="0">
                    <a:solidFill>
                      <a:schemeClr val="bg1">
                        <a:lumMod val="95000"/>
                      </a:schemeClr>
                    </a:solidFill>
                  </a:rPr>
                  <a:t>To find the total number of </a:t>
                </a:r>
                <a:r>
                  <a:rPr lang="en-US" dirty="0" err="1">
                    <a:solidFill>
                      <a:schemeClr val="bg1">
                        <a:lumMod val="95000"/>
                      </a:schemeClr>
                    </a:solidFill>
                  </a:rPr>
                  <a:t>chocobi</a:t>
                </a:r>
                <a:r>
                  <a:rPr lang="en-US" dirty="0">
                    <a:solidFill>
                      <a:schemeClr val="bg1">
                        <a:lumMod val="95000"/>
                      </a:schemeClr>
                    </a:solidFill>
                  </a:rPr>
                  <a:t> you’ll have after a certain number of days, use the sum formula:</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𝑛</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𝑛</m:t>
                          </m:r>
                        </m:num>
                        <m:den>
                          <m:r>
                            <a:rPr lang="en-US" i="1" smtClean="0">
                              <a:solidFill>
                                <a:schemeClr val="bg1">
                                  <a:lumMod val="95000"/>
                                </a:schemeClr>
                              </a:solidFill>
                              <a:latin typeface="Cambria Math" panose="02040503050406030204" pitchFamily="18" charset="0"/>
                            </a:rPr>
                            <m:t>2</m:t>
                          </m:r>
                        </m:den>
                      </m:f>
                      <m:r>
                        <a:rPr lang="en-US" i="1" smtClean="0">
                          <a:solidFill>
                            <a:schemeClr val="bg1">
                              <a:lumMod val="95000"/>
                            </a:schemeClr>
                          </a:solidFill>
                          <a:latin typeface="Cambria Math" panose="02040503050406030204" pitchFamily="18" charset="0"/>
                        </a:rPr>
                        <m:t>×</m:t>
                      </m:r>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m:t>
                          </m:r>
                          <m:r>
                            <a:rPr lang="en-US" i="1" smtClean="0">
                              <a:solidFill>
                                <a:schemeClr val="bg1">
                                  <a:lumMod val="95000"/>
                                </a:schemeClr>
                              </a:solidFill>
                              <a:latin typeface="Cambria Math" panose="02040503050406030204" pitchFamily="18" charset="0"/>
                            </a:rPr>
                            <m:t>𝑎</m:t>
                          </m:r>
                          <m:r>
                            <a:rPr lang="en-US" i="1" smtClean="0">
                              <a:solidFill>
                                <a:schemeClr val="bg1">
                                  <a:lumMod val="95000"/>
                                </a:schemeClr>
                              </a:solidFill>
                              <a:latin typeface="Cambria Math" panose="02040503050406030204" pitchFamily="18" charset="0"/>
                            </a:rPr>
                            <m:t>+</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𝑛</m:t>
                              </m:r>
                              <m:r>
                                <a:rPr lang="en-US" i="1" smtClean="0">
                                  <a:solidFill>
                                    <a:schemeClr val="bg1">
                                      <a:lumMod val="95000"/>
                                    </a:schemeClr>
                                  </a:solidFill>
                                  <a:latin typeface="Cambria Math" panose="02040503050406030204" pitchFamily="18" charset="0"/>
                                </a:rPr>
                                <m:t>−1</m:t>
                              </m:r>
                            </m:e>
                          </m:d>
                          <m:r>
                            <a:rPr lang="en-US" i="1" smtClean="0">
                              <a:solidFill>
                                <a:schemeClr val="bg1">
                                  <a:lumMod val="95000"/>
                                </a:schemeClr>
                              </a:solidFill>
                              <a:latin typeface="Cambria Math" panose="02040503050406030204" pitchFamily="18" charset="0"/>
                            </a:rPr>
                            <m:t>𝑑</m:t>
                          </m:r>
                        </m:e>
                      </m:d>
                    </m:oMath>
                  </m:oMathPara>
                </a14:m>
                <a:endParaRPr lang="en-US" dirty="0">
                  <a:solidFill>
                    <a:schemeClr val="bg1">
                      <a:lumMod val="95000"/>
                    </a:schemeClr>
                  </a:solidFill>
                </a:endParaRPr>
              </a:p>
              <a:p>
                <a:endParaRPr lang="en-US" dirty="0">
                  <a:solidFill>
                    <a:schemeClr val="bg1">
                      <a:lumMod val="95000"/>
                    </a:schemeClr>
                  </a:solidFill>
                </a:endParaRPr>
              </a:p>
              <a:p>
                <a:r>
                  <a:rPr lang="en-US" b="1" dirty="0">
                    <a:solidFill>
                      <a:schemeClr val="bg1">
                        <a:lumMod val="95000"/>
                      </a:schemeClr>
                    </a:solidFill>
                  </a:rPr>
                  <a:t>Example:</a:t>
                </a:r>
                <a:r>
                  <a:rPr lang="en-US" dirty="0">
                    <a:solidFill>
                      <a:schemeClr val="bg1">
                        <a:lumMod val="95000"/>
                      </a:schemeClr>
                    </a:solidFill>
                  </a:rPr>
                  <a:t> To find the total number of </a:t>
                </a:r>
                <a:r>
                  <a:rPr lang="en-US" dirty="0" err="1">
                    <a:solidFill>
                      <a:schemeClr val="bg1">
                        <a:lumMod val="95000"/>
                      </a:schemeClr>
                    </a:solidFill>
                  </a:rPr>
                  <a:t>chocobi</a:t>
                </a:r>
                <a:r>
                  <a:rPr lang="en-US" dirty="0">
                    <a:solidFill>
                      <a:schemeClr val="bg1">
                        <a:lumMod val="95000"/>
                      </a:schemeClr>
                    </a:solidFill>
                  </a:rPr>
                  <a:t> after 5 days:</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5</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5</m:t>
                          </m:r>
                        </m:num>
                        <m:den>
                          <m:r>
                            <a:rPr lang="en-US" i="1" smtClean="0">
                              <a:solidFill>
                                <a:schemeClr val="bg1">
                                  <a:lumMod val="95000"/>
                                </a:schemeClr>
                              </a:solidFill>
                              <a:latin typeface="Cambria Math" panose="02040503050406030204" pitchFamily="18" charset="0"/>
                            </a:rPr>
                            <m:t>2</m:t>
                          </m:r>
                        </m:den>
                      </m:f>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2×3+</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5−1</m:t>
                              </m:r>
                            </m:e>
                          </m:d>
                        </m:e>
                      </m:d>
                      <m:r>
                        <a:rPr lang="en-US" i="1" smtClean="0">
                          <a:solidFill>
                            <a:schemeClr val="bg1">
                              <a:lumMod val="95000"/>
                            </a:schemeClr>
                          </a:solidFill>
                          <a:latin typeface="Cambria Math" panose="02040503050406030204" pitchFamily="18" charset="0"/>
                        </a:rPr>
                        <m:t>=35</m:t>
                      </m:r>
                    </m:oMath>
                  </m:oMathPara>
                </a14:m>
                <a:endParaRPr lang="en-US" dirty="0">
                  <a:solidFill>
                    <a:schemeClr val="bg1">
                      <a:lumMod val="95000"/>
                    </a:schemeClr>
                  </a:solidFill>
                </a:endParaRPr>
              </a:p>
              <a:p>
                <a:endParaRPr lang="en-US" dirty="0">
                  <a:solidFill>
                    <a:schemeClr val="bg1">
                      <a:lumMod val="95000"/>
                    </a:schemeClr>
                  </a:solidFill>
                </a:endParaRPr>
              </a:p>
              <a:p>
                <a:pPr>
                  <a:buFont typeface="Arial" panose="020B0604020202020204" pitchFamily="34" charset="0"/>
                  <a:buChar char="•"/>
                </a:pPr>
                <a:r>
                  <a:rPr lang="en-US" dirty="0">
                    <a:solidFill>
                      <a:schemeClr val="bg1">
                        <a:lumMod val="95000"/>
                      </a:schemeClr>
                    </a:solidFill>
                  </a:rPr>
                  <a:t>So, you’ll have a total of 35 </a:t>
                </a:r>
                <a:r>
                  <a:rPr lang="en-US" dirty="0" err="1">
                    <a:solidFill>
                      <a:schemeClr val="bg1">
                        <a:lumMod val="95000"/>
                      </a:schemeClr>
                    </a:solidFill>
                  </a:rPr>
                  <a:t>chocobi</a:t>
                </a:r>
                <a:r>
                  <a:rPr lang="en-US" dirty="0">
                    <a:solidFill>
                      <a:schemeClr val="bg1">
                        <a:lumMod val="95000"/>
                      </a:schemeClr>
                    </a:solidFill>
                  </a:rPr>
                  <a:t> after 5 days.</a:t>
                </a:r>
              </a:p>
            </p:txBody>
          </p:sp>
        </mc:Choice>
        <mc:Fallback>
          <p:sp>
            <p:nvSpPr>
              <p:cNvPr id="3" name="TextBox 2">
                <a:extLst>
                  <a:ext uri="{FF2B5EF4-FFF2-40B4-BE49-F238E27FC236}">
                    <a16:creationId xmlns:a16="http://schemas.microsoft.com/office/drawing/2014/main" id="{8B56EBCC-218B-A625-9476-C5EC1C2A9D15}"/>
                  </a:ext>
                </a:extLst>
              </p:cNvPr>
              <p:cNvSpPr txBox="1">
                <a:spLocks noRot="1" noChangeAspect="1" noMove="1" noResize="1" noEditPoints="1" noAdjustHandles="1" noChangeArrowheads="1" noChangeShapeType="1" noTextEdit="1"/>
              </p:cNvSpPr>
              <p:nvPr/>
            </p:nvSpPr>
            <p:spPr>
              <a:xfrm>
                <a:off x="-10580166" y="2191962"/>
                <a:ext cx="10146891" cy="2474075"/>
              </a:xfrm>
              <a:prstGeom prst="rect">
                <a:avLst/>
              </a:prstGeom>
              <a:blipFill>
                <a:blip r:embed="rId5"/>
                <a:stretch>
                  <a:fillRect l="-480" t="-1481" b="-3210"/>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789C0959-3144-54AD-98F8-B976695805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pic>
        <p:nvPicPr>
          <p:cNvPr id="7" name="Picture 6">
            <a:extLst>
              <a:ext uri="{FF2B5EF4-FFF2-40B4-BE49-F238E27FC236}">
                <a16:creationId xmlns:a16="http://schemas.microsoft.com/office/drawing/2014/main" id="{D8F73B01-5541-925B-3AB4-C14C4BCFBAE5}"/>
              </a:ext>
            </a:extLst>
          </p:cNvPr>
          <p:cNvPicPr>
            <a:picLocks noChangeAspect="1"/>
          </p:cNvPicPr>
          <p:nvPr/>
        </p:nvPicPr>
        <p:blipFill>
          <a:blip r:embed="rId7">
            <a:extLst>
              <a:ext uri="{28A0092B-C50C-407E-A947-70E740481C1C}">
                <a14:useLocalDpi xmlns:a14="http://schemas.microsoft.com/office/drawing/2010/main" val="0"/>
              </a:ext>
            </a:extLst>
          </a:blip>
          <a:srcRect l="9681" t="24696" r="9616" b="12257"/>
          <a:stretch/>
        </p:blipFill>
        <p:spPr>
          <a:xfrm>
            <a:off x="2630129" y="1302867"/>
            <a:ext cx="6931742" cy="4323694"/>
          </a:xfrm>
          <a:prstGeom prst="rect">
            <a:avLst/>
          </a:prstGeom>
        </p:spPr>
      </p:pic>
    </p:spTree>
    <p:extLst>
      <p:ext uri="{BB962C8B-B14F-4D97-AF65-F5344CB8AC3E}">
        <p14:creationId xmlns:p14="http://schemas.microsoft.com/office/powerpoint/2010/main" val="2017860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41768A-FEF5-237E-2118-752BA7112A28}"/>
              </a:ext>
            </a:extLst>
          </p:cNvPr>
          <p:cNvPicPr>
            <a:picLocks noChangeAspect="1"/>
          </p:cNvPicPr>
          <p:nvPr/>
        </p:nvPicPr>
        <p:blipFill>
          <a:blip r:embed="rId4">
            <a:alphaModFix amt="54000"/>
            <a:extLst>
              <a:ext uri="{28A0092B-C50C-407E-A947-70E740481C1C}">
                <a14:useLocalDpi xmlns:a14="http://schemas.microsoft.com/office/drawing/2010/main" val="0"/>
              </a:ext>
            </a:extLst>
          </a:blip>
          <a:stretch>
            <a:fillRect/>
          </a:stretch>
        </p:blipFill>
        <p:spPr>
          <a:xfrm>
            <a:off x="-2671268" y="-1931090"/>
            <a:ext cx="18463717" cy="12310329"/>
          </a:xfrm>
          <a:prstGeom prst="rect">
            <a:avLst/>
          </a:prstGeom>
        </p:spPr>
      </p:pic>
      <p:sp>
        <p:nvSpPr>
          <p:cNvPr id="4" name="Rectangle: Rounded Corners 3">
            <a:extLst>
              <a:ext uri="{FF2B5EF4-FFF2-40B4-BE49-F238E27FC236}">
                <a16:creationId xmlns:a16="http://schemas.microsoft.com/office/drawing/2014/main" id="{A0862D22-BDAD-7B7F-9AF4-239850A98378}"/>
              </a:ext>
            </a:extLst>
          </p:cNvPr>
          <p:cNvSpPr/>
          <p:nvPr/>
        </p:nvSpPr>
        <p:spPr>
          <a:xfrm>
            <a:off x="1266825" y="676275"/>
            <a:ext cx="9601200" cy="561975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CB697F8-74DF-DEB8-630C-C579468F6A75}"/>
              </a:ext>
            </a:extLst>
          </p:cNvPr>
          <p:cNvSpPr txBox="1"/>
          <p:nvPr/>
        </p:nvSpPr>
        <p:spPr>
          <a:xfrm>
            <a:off x="1771650" y="2028616"/>
            <a:ext cx="8648700" cy="2800767"/>
          </a:xfrm>
          <a:prstGeom prst="rect">
            <a:avLst/>
          </a:prstGeom>
          <a:noFill/>
        </p:spPr>
        <p:txBody>
          <a:bodyPr wrap="square" rtlCol="0">
            <a:spAutoFit/>
          </a:bodyPr>
          <a:lstStyle/>
          <a:p>
            <a:pPr algn="ctr"/>
            <a:r>
              <a:rPr lang="en-US" sz="8800" b="1" dirty="0">
                <a:solidFill>
                  <a:srgbClr val="F2C04D"/>
                </a:solidFill>
              </a:rPr>
              <a:t>ARITHMETIC</a:t>
            </a:r>
          </a:p>
          <a:p>
            <a:pPr algn="ctr"/>
            <a:r>
              <a:rPr lang="en-US" sz="8800" b="1" dirty="0">
                <a:solidFill>
                  <a:srgbClr val="F2C04D"/>
                </a:solidFill>
              </a:rPr>
              <a:t>PROGRESSION</a:t>
            </a:r>
            <a:endParaRPr lang="en-IN" sz="8800" b="1" dirty="0">
              <a:solidFill>
                <a:srgbClr val="F2C04D"/>
              </a:solidFill>
            </a:endParaRPr>
          </a:p>
        </p:txBody>
      </p:sp>
      <p:sp>
        <p:nvSpPr>
          <p:cNvPr id="7" name="Rectangle: Rounded Corners 6">
            <a:extLst>
              <a:ext uri="{FF2B5EF4-FFF2-40B4-BE49-F238E27FC236}">
                <a16:creationId xmlns:a16="http://schemas.microsoft.com/office/drawing/2014/main" id="{BB836B53-6E56-1319-AD1C-CD3ADAA8083F}"/>
              </a:ext>
            </a:extLst>
          </p:cNvPr>
          <p:cNvSpPr/>
          <p:nvPr/>
        </p:nvSpPr>
        <p:spPr>
          <a:xfrm>
            <a:off x="3105150" y="5214938"/>
            <a:ext cx="5924550" cy="571500"/>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JOURNEY OF NUMBERS WITH STORIES</a:t>
            </a:r>
            <a:endParaRPr lang="en-IN" dirty="0"/>
          </a:p>
        </p:txBody>
      </p:sp>
      <p:sp>
        <p:nvSpPr>
          <p:cNvPr id="8" name="Rectangle: Rounded Corners 7">
            <a:extLst>
              <a:ext uri="{FF2B5EF4-FFF2-40B4-BE49-F238E27FC236}">
                <a16:creationId xmlns:a16="http://schemas.microsoft.com/office/drawing/2014/main" id="{77CD841D-0103-7311-F930-08AA540F7F90}"/>
              </a:ext>
            </a:extLst>
          </p:cNvPr>
          <p:cNvSpPr/>
          <p:nvPr/>
        </p:nvSpPr>
        <p:spPr>
          <a:xfrm>
            <a:off x="4497359" y="1071562"/>
            <a:ext cx="4126461" cy="357188"/>
          </a:xfrm>
          <a:prstGeom prst="round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Team Alpha From 9</a:t>
            </a:r>
            <a:r>
              <a:rPr lang="en-US" baseline="30000" dirty="0"/>
              <a:t>th</a:t>
            </a:r>
            <a:r>
              <a:rPr lang="en-US" dirty="0"/>
              <a:t> G Presenting Here</a:t>
            </a:r>
            <a:endParaRPr lang="en-IN" dirty="0"/>
          </a:p>
        </p:txBody>
      </p:sp>
      <p:pic>
        <p:nvPicPr>
          <p:cNvPr id="10" name="Picture 9">
            <a:extLst>
              <a:ext uri="{FF2B5EF4-FFF2-40B4-BE49-F238E27FC236}">
                <a16:creationId xmlns:a16="http://schemas.microsoft.com/office/drawing/2014/main" id="{26351442-D542-7BF8-E82C-F71B7CF55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pic>
        <p:nvPicPr>
          <p:cNvPr id="9" name="Netflix-Intro-Sound-Effect">
            <a:hlinkClick r:id="" action="ppaction://media"/>
            <a:extLst>
              <a:ext uri="{FF2B5EF4-FFF2-40B4-BE49-F238E27FC236}">
                <a16:creationId xmlns:a16="http://schemas.microsoft.com/office/drawing/2014/main" id="{F57339D7-E33F-220D-8F18-C647615A5A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7173" y="5991225"/>
            <a:ext cx="609600" cy="609600"/>
          </a:xfrm>
          <a:prstGeom prst="rect">
            <a:avLst/>
          </a:prstGeom>
        </p:spPr>
      </p:pic>
      <p:pic>
        <p:nvPicPr>
          <p:cNvPr id="14" name="Picture 13">
            <a:extLst>
              <a:ext uri="{FF2B5EF4-FFF2-40B4-BE49-F238E27FC236}">
                <a16:creationId xmlns:a16="http://schemas.microsoft.com/office/drawing/2014/main" id="{C614440F-C0A0-5597-5FDF-5A7FE08CF4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91174" y="-62560027"/>
            <a:ext cx="158041747" cy="112581578"/>
          </a:xfrm>
          <a:prstGeom prst="rect">
            <a:avLst/>
          </a:prstGeom>
        </p:spPr>
      </p:pic>
    </p:spTree>
    <p:extLst>
      <p:ext uri="{BB962C8B-B14F-4D97-AF65-F5344CB8AC3E}">
        <p14:creationId xmlns:p14="http://schemas.microsoft.com/office/powerpoint/2010/main" val="3817207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41768A-FEF5-237E-2118-752BA7112A28}"/>
              </a:ext>
            </a:extLst>
          </p:cNvPr>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2671268" y="-1931090"/>
            <a:ext cx="18463717" cy="12310329"/>
          </a:xfrm>
          <a:prstGeom prst="rect">
            <a:avLst/>
          </a:prstGeom>
        </p:spPr>
      </p:pic>
      <p:sp>
        <p:nvSpPr>
          <p:cNvPr id="4" name="Rectangle: Rounded Corners 3">
            <a:extLst>
              <a:ext uri="{FF2B5EF4-FFF2-40B4-BE49-F238E27FC236}">
                <a16:creationId xmlns:a16="http://schemas.microsoft.com/office/drawing/2014/main" id="{A0862D22-BDAD-7B7F-9AF4-239850A98378}"/>
              </a:ext>
            </a:extLst>
          </p:cNvPr>
          <p:cNvSpPr/>
          <p:nvPr/>
        </p:nvSpPr>
        <p:spPr>
          <a:xfrm>
            <a:off x="1295400" y="676275"/>
            <a:ext cx="9601200" cy="561975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CB697F8-74DF-DEB8-630C-C579468F6A75}"/>
              </a:ext>
            </a:extLst>
          </p:cNvPr>
          <p:cNvSpPr txBox="1"/>
          <p:nvPr/>
        </p:nvSpPr>
        <p:spPr>
          <a:xfrm>
            <a:off x="1743075" y="1102693"/>
            <a:ext cx="8648700" cy="584775"/>
          </a:xfrm>
          <a:prstGeom prst="rect">
            <a:avLst/>
          </a:prstGeom>
          <a:noFill/>
        </p:spPr>
        <p:txBody>
          <a:bodyPr wrap="square" rtlCol="0">
            <a:spAutoFit/>
          </a:bodyPr>
          <a:lstStyle/>
          <a:p>
            <a:pPr algn="ctr"/>
            <a:r>
              <a:rPr lang="en-US" sz="3200" b="1" dirty="0">
                <a:solidFill>
                  <a:srgbClr val="F2C04D"/>
                </a:solidFill>
              </a:rPr>
              <a:t>ARITHMETIC PROGRESSION</a:t>
            </a:r>
            <a:endParaRPr lang="en-IN" sz="3200" b="1" dirty="0">
              <a:solidFill>
                <a:srgbClr val="F2C04D"/>
              </a:solidFill>
            </a:endParaRPr>
          </a:p>
        </p:txBody>
      </p:sp>
      <p:pic>
        <p:nvPicPr>
          <p:cNvPr id="10" name="Picture 9">
            <a:extLst>
              <a:ext uri="{FF2B5EF4-FFF2-40B4-BE49-F238E27FC236}">
                <a16:creationId xmlns:a16="http://schemas.microsoft.com/office/drawing/2014/main" id="{26351442-D542-7BF8-E82C-F71B7CF55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700" y="-1931090"/>
            <a:ext cx="4762500" cy="4762500"/>
          </a:xfrm>
          <a:prstGeom prst="rect">
            <a:avLst/>
          </a:prstGeom>
        </p:spPr>
      </p:pic>
      <p:sp>
        <p:nvSpPr>
          <p:cNvPr id="2" name="TextBox 1">
            <a:extLst>
              <a:ext uri="{FF2B5EF4-FFF2-40B4-BE49-F238E27FC236}">
                <a16:creationId xmlns:a16="http://schemas.microsoft.com/office/drawing/2014/main" id="{4676FBDA-AF07-F3D5-9BE2-39A6BBECFC7F}"/>
              </a:ext>
            </a:extLst>
          </p:cNvPr>
          <p:cNvSpPr txBox="1"/>
          <p:nvPr/>
        </p:nvSpPr>
        <p:spPr>
          <a:xfrm>
            <a:off x="5144404" y="2266285"/>
            <a:ext cx="217079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600" b="1">
                <a:ln w="0"/>
                <a:solidFill>
                  <a:srgbClr val="F2C04D"/>
                </a:solidFill>
                <a:effectLst>
                  <a:outerShdw blurRad="38100" dist="19050" dir="2700000" algn="tl" rotWithShape="0">
                    <a:schemeClr val="dk1">
                      <a:alpha val="40000"/>
                    </a:schemeClr>
                  </a:outerShdw>
                </a:effectLst>
              </a:rPr>
              <a:t>Pratham</a:t>
            </a:r>
            <a:endParaRPr lang="en-IN" sz="3600" b="1" dirty="0">
              <a:solidFill>
                <a:srgbClr val="F2C04D"/>
              </a:solidFill>
            </a:endParaRPr>
          </a:p>
        </p:txBody>
      </p:sp>
      <p:sp>
        <p:nvSpPr>
          <p:cNvPr id="3" name="TextBox 2">
            <a:extLst>
              <a:ext uri="{FF2B5EF4-FFF2-40B4-BE49-F238E27FC236}">
                <a16:creationId xmlns:a16="http://schemas.microsoft.com/office/drawing/2014/main" id="{96086DCE-C6FD-411E-18EA-3216F0A390FF}"/>
              </a:ext>
            </a:extLst>
          </p:cNvPr>
          <p:cNvSpPr txBox="1"/>
          <p:nvPr/>
        </p:nvSpPr>
        <p:spPr>
          <a:xfrm>
            <a:off x="8252731" y="3020259"/>
            <a:ext cx="2400301"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600" b="1" dirty="0">
                <a:solidFill>
                  <a:srgbClr val="F2C04D"/>
                </a:solidFill>
              </a:rPr>
              <a:t>Ayushi</a:t>
            </a:r>
            <a:endParaRPr lang="en-IN" sz="3600" b="1" dirty="0">
              <a:solidFill>
                <a:srgbClr val="F2C04D"/>
              </a:solidFill>
            </a:endParaRPr>
          </a:p>
        </p:txBody>
      </p:sp>
      <p:sp>
        <p:nvSpPr>
          <p:cNvPr id="6" name="Rectangle: Rounded Corners 5">
            <a:extLst>
              <a:ext uri="{FF2B5EF4-FFF2-40B4-BE49-F238E27FC236}">
                <a16:creationId xmlns:a16="http://schemas.microsoft.com/office/drawing/2014/main" id="{AAE23263-8AB7-5659-820E-2A0EF2FE1F02}"/>
              </a:ext>
            </a:extLst>
          </p:cNvPr>
          <p:cNvSpPr/>
          <p:nvPr/>
        </p:nvSpPr>
        <p:spPr>
          <a:xfrm>
            <a:off x="5055508" y="1783867"/>
            <a:ext cx="1973943" cy="28088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chemeClr val="bg1">
                    <a:lumMod val="95000"/>
                  </a:schemeClr>
                </a:solidFill>
              </a:rPr>
              <a:t>TEAM MEMBERS</a:t>
            </a:r>
            <a:endParaRPr lang="en-IN" b="1" dirty="0">
              <a:solidFill>
                <a:schemeClr val="bg1">
                  <a:lumMod val="95000"/>
                </a:schemeClr>
              </a:solidFill>
            </a:endParaRPr>
          </a:p>
        </p:txBody>
      </p:sp>
      <p:sp>
        <p:nvSpPr>
          <p:cNvPr id="11" name="TextBox 10">
            <a:extLst>
              <a:ext uri="{FF2B5EF4-FFF2-40B4-BE49-F238E27FC236}">
                <a16:creationId xmlns:a16="http://schemas.microsoft.com/office/drawing/2014/main" id="{712E0764-CC7E-9EAA-875F-62F1F26622D9}"/>
              </a:ext>
            </a:extLst>
          </p:cNvPr>
          <p:cNvSpPr txBox="1"/>
          <p:nvPr/>
        </p:nvSpPr>
        <p:spPr>
          <a:xfrm>
            <a:off x="2077809" y="3022250"/>
            <a:ext cx="2400301"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600" b="1" dirty="0" err="1">
                <a:ln w="0"/>
                <a:solidFill>
                  <a:srgbClr val="F2C04D"/>
                </a:solidFill>
                <a:effectLst>
                  <a:outerShdw blurRad="38100" dist="19050" dir="2700000" algn="tl" rotWithShape="0">
                    <a:schemeClr val="dk1">
                      <a:alpha val="40000"/>
                    </a:schemeClr>
                  </a:outerShdw>
                </a:effectLst>
              </a:rPr>
              <a:t>Shabdansh</a:t>
            </a:r>
            <a:endParaRPr lang="en-IN" sz="3600" b="1" dirty="0">
              <a:solidFill>
                <a:srgbClr val="F2C04D"/>
              </a:solidFill>
            </a:endParaRPr>
          </a:p>
        </p:txBody>
      </p:sp>
      <p:sp>
        <p:nvSpPr>
          <p:cNvPr id="12" name="TextBox 11">
            <a:extLst>
              <a:ext uri="{FF2B5EF4-FFF2-40B4-BE49-F238E27FC236}">
                <a16:creationId xmlns:a16="http://schemas.microsoft.com/office/drawing/2014/main" id="{868AE584-2F16-E920-9379-03BD5E6475E3}"/>
              </a:ext>
            </a:extLst>
          </p:cNvPr>
          <p:cNvSpPr txBox="1"/>
          <p:nvPr/>
        </p:nvSpPr>
        <p:spPr>
          <a:xfrm>
            <a:off x="7229208" y="3844870"/>
            <a:ext cx="2400301"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600" b="1" dirty="0" err="1">
                <a:solidFill>
                  <a:srgbClr val="F2C04D"/>
                </a:solidFill>
              </a:rPr>
              <a:t>Akshsara</a:t>
            </a:r>
            <a:endParaRPr lang="en-IN" sz="3600" b="1" dirty="0">
              <a:solidFill>
                <a:srgbClr val="F2C04D"/>
              </a:solidFill>
            </a:endParaRPr>
          </a:p>
        </p:txBody>
      </p:sp>
      <p:sp>
        <p:nvSpPr>
          <p:cNvPr id="14" name="TextBox 13">
            <a:extLst>
              <a:ext uri="{FF2B5EF4-FFF2-40B4-BE49-F238E27FC236}">
                <a16:creationId xmlns:a16="http://schemas.microsoft.com/office/drawing/2014/main" id="{C85458DB-3959-B1DC-925E-A04B70C90DD9}"/>
              </a:ext>
            </a:extLst>
          </p:cNvPr>
          <p:cNvSpPr txBox="1"/>
          <p:nvPr/>
        </p:nvSpPr>
        <p:spPr>
          <a:xfrm>
            <a:off x="3262540" y="3923090"/>
            <a:ext cx="2400301"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600" b="1" dirty="0">
                <a:ln w="0"/>
                <a:solidFill>
                  <a:srgbClr val="F2C04D"/>
                </a:solidFill>
                <a:effectLst>
                  <a:outerShdw blurRad="38100" dist="19050" dir="2700000" algn="tl" rotWithShape="0">
                    <a:schemeClr val="dk1">
                      <a:alpha val="40000"/>
                    </a:schemeClr>
                  </a:outerShdw>
                </a:effectLst>
              </a:rPr>
              <a:t>Laxmi</a:t>
            </a:r>
            <a:endParaRPr lang="en-IN" sz="3600" b="1" dirty="0">
              <a:solidFill>
                <a:srgbClr val="F2C04D"/>
              </a:solidFill>
            </a:endParaRPr>
          </a:p>
        </p:txBody>
      </p:sp>
      <p:sp>
        <p:nvSpPr>
          <p:cNvPr id="15" name="TextBox 14">
            <a:extLst>
              <a:ext uri="{FF2B5EF4-FFF2-40B4-BE49-F238E27FC236}">
                <a16:creationId xmlns:a16="http://schemas.microsoft.com/office/drawing/2014/main" id="{F6FE6404-391C-9296-5F5C-98D3525BC359}"/>
              </a:ext>
            </a:extLst>
          </p:cNvPr>
          <p:cNvSpPr txBox="1"/>
          <p:nvPr/>
        </p:nvSpPr>
        <p:spPr>
          <a:xfrm>
            <a:off x="5360627" y="4423687"/>
            <a:ext cx="217079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3600" b="1" dirty="0">
                <a:ln w="0"/>
                <a:solidFill>
                  <a:srgbClr val="F2C04D"/>
                </a:solidFill>
                <a:effectLst>
                  <a:outerShdw blurRad="38100" dist="19050" dir="2700000" algn="tl" rotWithShape="0">
                    <a:schemeClr val="dk1">
                      <a:alpha val="40000"/>
                    </a:schemeClr>
                  </a:outerShdw>
                </a:effectLst>
              </a:rPr>
              <a:t>Arman</a:t>
            </a:r>
            <a:endParaRPr lang="en-IN" sz="3600" b="1" dirty="0">
              <a:solidFill>
                <a:srgbClr val="F2C04D"/>
              </a:solidFill>
            </a:endParaRPr>
          </a:p>
        </p:txBody>
      </p:sp>
      <p:pic>
        <p:nvPicPr>
          <p:cNvPr id="19" name="Picture 18">
            <a:extLst>
              <a:ext uri="{FF2B5EF4-FFF2-40B4-BE49-F238E27FC236}">
                <a16:creationId xmlns:a16="http://schemas.microsoft.com/office/drawing/2014/main" id="{F67FF139-E33A-EFF1-5F24-78D89E1F0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961" y="2589450"/>
            <a:ext cx="2567670" cy="1711780"/>
          </a:xfrm>
          <a:prstGeom prst="rect">
            <a:avLst/>
          </a:prstGeom>
        </p:spPr>
      </p:pic>
    </p:spTree>
    <p:extLst>
      <p:ext uri="{BB962C8B-B14F-4D97-AF65-F5344CB8AC3E}">
        <p14:creationId xmlns:p14="http://schemas.microsoft.com/office/powerpoint/2010/main" val="2627408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4E8F3E-4D13-8F4A-FA00-0B43101D1855}"/>
              </a:ext>
            </a:extLst>
          </p:cNvPr>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37BE71F3-5516-8803-5E5A-92D9BA4ADD1B}"/>
              </a:ext>
            </a:extLst>
          </p:cNvPr>
          <p:cNvSpPr/>
          <p:nvPr/>
        </p:nvSpPr>
        <p:spPr>
          <a:xfrm>
            <a:off x="285750" y="345051"/>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6" name="TextBox 5">
            <a:extLst>
              <a:ext uri="{FF2B5EF4-FFF2-40B4-BE49-F238E27FC236}">
                <a16:creationId xmlns:a16="http://schemas.microsoft.com/office/drawing/2014/main" id="{E6BAEE5C-E843-C067-ABBB-3E5814390C66}"/>
              </a:ext>
            </a:extLst>
          </p:cNvPr>
          <p:cNvSpPr txBox="1"/>
          <p:nvPr/>
        </p:nvSpPr>
        <p:spPr>
          <a:xfrm>
            <a:off x="435713" y="571500"/>
            <a:ext cx="11868150" cy="646331"/>
          </a:xfrm>
          <a:prstGeom prst="rect">
            <a:avLst/>
          </a:prstGeom>
          <a:noFill/>
        </p:spPr>
        <p:txBody>
          <a:bodyPr wrap="square" rtlCol="0">
            <a:spAutoFit/>
          </a:bodyPr>
          <a:lstStyle/>
          <a:p>
            <a:pPr algn="ctr"/>
            <a:r>
              <a:rPr lang="en-US" sz="3600" u="sng" dirty="0">
                <a:solidFill>
                  <a:srgbClr val="F2C04D"/>
                </a:solidFill>
              </a:rPr>
              <a:t>What Exactly Is </a:t>
            </a:r>
            <a:r>
              <a:rPr lang="en-US" sz="3600" b="1" u="sng" dirty="0">
                <a:solidFill>
                  <a:srgbClr val="F2C04D"/>
                </a:solidFill>
              </a:rPr>
              <a:t>Arithmetic</a:t>
            </a:r>
            <a:r>
              <a:rPr lang="en-US" sz="3600" u="sng" dirty="0">
                <a:solidFill>
                  <a:srgbClr val="F2C04D"/>
                </a:solidFill>
              </a:rPr>
              <a:t> Progression?</a:t>
            </a:r>
            <a:endParaRPr lang="en-IN" sz="3600" u="sng" dirty="0">
              <a:solidFill>
                <a:srgbClr val="F2C04D"/>
              </a:solidFill>
            </a:endParaRPr>
          </a:p>
        </p:txBody>
      </p:sp>
      <p:sp>
        <p:nvSpPr>
          <p:cNvPr id="7" name="TextBox 6">
            <a:extLst>
              <a:ext uri="{FF2B5EF4-FFF2-40B4-BE49-F238E27FC236}">
                <a16:creationId xmlns:a16="http://schemas.microsoft.com/office/drawing/2014/main" id="{C7ACA248-DD70-1F21-1F3A-D3D1D2A90F3C}"/>
              </a:ext>
            </a:extLst>
          </p:cNvPr>
          <p:cNvSpPr txBox="1"/>
          <p:nvPr/>
        </p:nvSpPr>
        <p:spPr>
          <a:xfrm>
            <a:off x="783488" y="1477867"/>
            <a:ext cx="9029700" cy="4893647"/>
          </a:xfrm>
          <a:prstGeom prst="rect">
            <a:avLst/>
          </a:prstGeom>
          <a:noFill/>
        </p:spPr>
        <p:txBody>
          <a:bodyPr wrap="square" rtlCol="0">
            <a:spAutoFit/>
          </a:bodyPr>
          <a:lstStyle/>
          <a:p>
            <a:pPr marL="285750" indent="-285750">
              <a:buFont typeface="Wingdings" panose="05000000000000000000" pitchFamily="2" charset="2"/>
              <a:buChar char="v"/>
            </a:pPr>
            <a:r>
              <a:rPr lang="en-US" sz="2400" dirty="0">
                <a:solidFill>
                  <a:schemeClr val="bg1">
                    <a:lumMod val="95000"/>
                  </a:schemeClr>
                </a:solidFill>
                <a:latin typeface="Berlin Sans FB" panose="020E0602020502020306" pitchFamily="34" charset="0"/>
              </a:rPr>
              <a:t>Imagine a row of samosa increasing by the same number each time you add a new one to the plate.</a:t>
            </a:r>
          </a:p>
          <a:p>
            <a:pPr marL="285750" indent="-285750">
              <a:buFont typeface="Wingdings" panose="05000000000000000000" pitchFamily="2" charset="2"/>
              <a:buChar char="v"/>
            </a:pPr>
            <a:endParaRPr lang="en-US" sz="2400" dirty="0">
              <a:solidFill>
                <a:schemeClr val="bg1">
                  <a:lumMod val="95000"/>
                </a:schemeClr>
              </a:solidFill>
              <a:latin typeface="Berlin Sans FB" panose="020E0602020502020306" pitchFamily="34" charset="0"/>
            </a:endParaRPr>
          </a:p>
          <a:p>
            <a:pPr marL="285750" indent="-285750">
              <a:buFont typeface="Wingdings" panose="05000000000000000000" pitchFamily="2" charset="2"/>
              <a:buChar char="v"/>
            </a:pPr>
            <a:r>
              <a:rPr lang="en-US" sz="2400" dirty="0">
                <a:solidFill>
                  <a:schemeClr val="bg1">
                    <a:lumMod val="95000"/>
                  </a:schemeClr>
                </a:solidFill>
                <a:latin typeface="Berlin Sans FB" panose="020E0602020502020306" pitchFamily="34" charset="0"/>
              </a:rPr>
              <a:t>In other words, the first samosa is 1, the second is 2 with 3 chutney more, and the third is 5 with even more sprinkles!</a:t>
            </a:r>
          </a:p>
          <a:p>
            <a:pPr marL="285750" indent="-285750">
              <a:buFont typeface="Wingdings" panose="05000000000000000000" pitchFamily="2" charset="2"/>
              <a:buChar char="v"/>
            </a:pPr>
            <a:endParaRPr lang="en-US" sz="2400" dirty="0">
              <a:solidFill>
                <a:schemeClr val="bg1">
                  <a:lumMod val="95000"/>
                </a:schemeClr>
              </a:solidFill>
              <a:latin typeface="Berlin Sans FB" panose="020E0602020502020306" pitchFamily="34" charset="0"/>
            </a:endParaRPr>
          </a:p>
          <a:p>
            <a:pPr marL="342900" indent="-342900">
              <a:buFont typeface="Wingdings" panose="05000000000000000000" pitchFamily="2" charset="2"/>
              <a:buChar char="v"/>
            </a:pPr>
            <a:r>
              <a:rPr lang="en-US" sz="2400" dirty="0">
                <a:solidFill>
                  <a:schemeClr val="bg1">
                    <a:lumMod val="95000"/>
                  </a:schemeClr>
                </a:solidFill>
                <a:latin typeface="Berlin Sans FB" panose="020E0602020502020306" pitchFamily="34" charset="0"/>
              </a:rPr>
              <a:t>Over the days, your samosa stash grows like this:</a:t>
            </a:r>
          </a:p>
          <a:p>
            <a:r>
              <a:rPr lang="en-US" sz="2400" dirty="0">
                <a:solidFill>
                  <a:schemeClr val="bg1">
                    <a:lumMod val="95000"/>
                  </a:schemeClr>
                </a:solidFill>
                <a:latin typeface="Berlin Sans FB" panose="020E0602020502020306" pitchFamily="34" charset="0"/>
              </a:rPr>
              <a:t>	Day 1: 3 samosas</a:t>
            </a:r>
          </a:p>
          <a:p>
            <a:r>
              <a:rPr lang="en-US" sz="2400" dirty="0">
                <a:solidFill>
                  <a:schemeClr val="bg1">
                    <a:lumMod val="95000"/>
                  </a:schemeClr>
                </a:solidFill>
                <a:latin typeface="Berlin Sans FB" panose="020E0602020502020306" pitchFamily="34" charset="0"/>
              </a:rPr>
              <a:t>	Day 2: 5 samosas (3 + 2)</a:t>
            </a:r>
          </a:p>
          <a:p>
            <a:r>
              <a:rPr lang="en-US" sz="2400" dirty="0">
                <a:solidFill>
                  <a:schemeClr val="bg1">
                    <a:lumMod val="95000"/>
                  </a:schemeClr>
                </a:solidFill>
                <a:latin typeface="Berlin Sans FB" panose="020E0602020502020306" pitchFamily="34" charset="0"/>
              </a:rPr>
              <a:t>	Day 3: 7 samosas (5 + 2)</a:t>
            </a:r>
          </a:p>
          <a:p>
            <a:r>
              <a:rPr lang="en-US" sz="2400" dirty="0">
                <a:solidFill>
                  <a:schemeClr val="bg1">
                    <a:lumMod val="95000"/>
                  </a:schemeClr>
                </a:solidFill>
                <a:latin typeface="Berlin Sans FB" panose="020E0602020502020306" pitchFamily="34" charset="0"/>
              </a:rPr>
              <a:t>	Day 4: 9 samosas (7 + 2)</a:t>
            </a:r>
          </a:p>
          <a:p>
            <a:r>
              <a:rPr lang="en-US" sz="2400" dirty="0">
                <a:solidFill>
                  <a:schemeClr val="bg1">
                    <a:lumMod val="95000"/>
                  </a:schemeClr>
                </a:solidFill>
                <a:latin typeface="Berlin Sans FB" panose="020E0602020502020306" pitchFamily="34" charset="0"/>
              </a:rPr>
              <a:t>	...and so on</a:t>
            </a:r>
          </a:p>
          <a:p>
            <a:pPr marL="285750" indent="-285750">
              <a:buFont typeface="Wingdings" panose="05000000000000000000" pitchFamily="2" charset="2"/>
              <a:buChar char="v"/>
            </a:pPr>
            <a:endParaRPr lang="en-IN" sz="2400" dirty="0">
              <a:solidFill>
                <a:schemeClr val="bg1">
                  <a:lumMod val="95000"/>
                </a:schemeClr>
              </a:solidFill>
            </a:endParaRPr>
          </a:p>
        </p:txBody>
      </p:sp>
      <p:pic>
        <p:nvPicPr>
          <p:cNvPr id="11" name="Picture 10">
            <a:extLst>
              <a:ext uri="{FF2B5EF4-FFF2-40B4-BE49-F238E27FC236}">
                <a16:creationId xmlns:a16="http://schemas.microsoft.com/office/drawing/2014/main" id="{7C355AD6-BA75-9BA6-3BBF-65F95B3B91BF}"/>
              </a:ext>
            </a:extLst>
          </p:cNvPr>
          <p:cNvPicPr>
            <a:picLocks noChangeAspect="1"/>
          </p:cNvPicPr>
          <p:nvPr/>
        </p:nvPicPr>
        <p:blipFill>
          <a:blip r:embed="rId3">
            <a:extLst>
              <a:ext uri="{28A0092B-C50C-407E-A947-70E740481C1C}">
                <a14:useLocalDpi xmlns:a14="http://schemas.microsoft.com/office/drawing/2010/main" val="0"/>
              </a:ext>
            </a:extLst>
          </a:blip>
          <a:srcRect b="37998"/>
          <a:stretch/>
        </p:blipFill>
        <p:spPr>
          <a:xfrm>
            <a:off x="7779487" y="4192496"/>
            <a:ext cx="3629025" cy="2439055"/>
          </a:xfrm>
          <a:prstGeom prst="rect">
            <a:avLst/>
          </a:prstGeom>
        </p:spPr>
      </p:pic>
      <p:sp>
        <p:nvSpPr>
          <p:cNvPr id="12" name="TextBox 11">
            <a:extLst>
              <a:ext uri="{FF2B5EF4-FFF2-40B4-BE49-F238E27FC236}">
                <a16:creationId xmlns:a16="http://schemas.microsoft.com/office/drawing/2014/main" id="{2AE0B6E8-B529-6D26-C34E-85B6ECAD22F0}"/>
              </a:ext>
            </a:extLst>
          </p:cNvPr>
          <p:cNvSpPr txBox="1"/>
          <p:nvPr/>
        </p:nvSpPr>
        <p:spPr>
          <a:xfrm>
            <a:off x="-10607194" y="708426"/>
            <a:ext cx="9925050" cy="769441"/>
          </a:xfrm>
          <a:prstGeom prst="rect">
            <a:avLst/>
          </a:prstGeom>
          <a:noFill/>
        </p:spPr>
        <p:txBody>
          <a:bodyPr wrap="square" rtlCol="0">
            <a:spAutoFit/>
          </a:bodyPr>
          <a:lstStyle/>
          <a:p>
            <a:pPr algn="ctr"/>
            <a:r>
              <a:rPr lang="en-US" sz="4400" dirty="0">
                <a:solidFill>
                  <a:srgbClr val="F2C04D"/>
                </a:solidFill>
              </a:rPr>
              <a:t>The Basic Of AP</a:t>
            </a:r>
            <a:endParaRPr lang="en-IN" sz="4400" dirty="0">
              <a:solidFill>
                <a:srgbClr val="F2C04D"/>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DA4126-FA81-5772-532F-540652B50103}"/>
                  </a:ext>
                </a:extLst>
              </p:cNvPr>
              <p:cNvSpPr txBox="1"/>
              <p:nvPr/>
            </p:nvSpPr>
            <p:spPr>
              <a:xfrm>
                <a:off x="14499261" y="1824105"/>
                <a:ext cx="11315701" cy="5970865"/>
              </a:xfrm>
              <a:prstGeom prst="rect">
                <a:avLst/>
              </a:prstGeom>
              <a:noFill/>
            </p:spPr>
            <p:txBody>
              <a:bodyPr wrap="square" rtlCol="0">
                <a:spAutoFit/>
              </a:bodyPr>
              <a:lstStyle/>
              <a:p>
                <a:r>
                  <a:rPr lang="en-US" sz="2800" dirty="0">
                    <a:solidFill>
                      <a:schemeClr val="bg1">
                        <a:lumMod val="95000"/>
                      </a:schemeClr>
                    </a:solidFill>
                  </a:rPr>
                  <a:t>Formula for the nth term:</a:t>
                </a:r>
              </a:p>
              <a:p>
                <a:pPr marL="457200" indent="-457200">
                  <a:buFont typeface="Wingdings" panose="05000000000000000000" pitchFamily="2" charset="2"/>
                  <a:buChar char="v"/>
                </a:pPr>
                <a:r>
                  <a:rPr lang="en-US" sz="2800" b="1" dirty="0">
                    <a:solidFill>
                      <a:schemeClr val="bg1">
                        <a:lumMod val="95000"/>
                      </a:schemeClr>
                    </a:solidFill>
                  </a:rPr>
                  <a:t> Formula:</a:t>
                </a:r>
                <a14:m>
                  <m:oMath xmlns:m="http://schemas.openxmlformats.org/officeDocument/2006/math">
                    <m:sSub>
                      <m:sSubPr>
                        <m:ctrlPr>
                          <a:rPr lang="en-US" sz="2800" b="1" i="1" smtClean="0">
                            <a:solidFill>
                              <a:schemeClr val="bg1">
                                <a:lumMod val="95000"/>
                              </a:schemeClr>
                            </a:solidFill>
                            <a:latin typeface="Cambria Math" panose="02040503050406030204" pitchFamily="18" charset="0"/>
                          </a:rPr>
                        </m:ctrlPr>
                      </m:sSubPr>
                      <m:e>
                        <m:r>
                          <a:rPr lang="en-US" sz="2800" b="1" i="1" smtClean="0">
                            <a:solidFill>
                              <a:schemeClr val="bg1">
                                <a:lumMod val="95000"/>
                              </a:schemeClr>
                            </a:solidFill>
                            <a:latin typeface="Cambria Math" panose="02040503050406030204" pitchFamily="18" charset="0"/>
                          </a:rPr>
                          <m:t>    </m:t>
                        </m:r>
                        <m:r>
                          <a:rPr lang="en-US" sz="2800" b="1" i="1" smtClean="0">
                            <a:solidFill>
                              <a:schemeClr val="bg1">
                                <a:lumMod val="95000"/>
                              </a:schemeClr>
                            </a:solidFill>
                            <a:latin typeface="Cambria Math" panose="02040503050406030204" pitchFamily="18" charset="0"/>
                          </a:rPr>
                          <m:t>𝑎</m:t>
                        </m:r>
                      </m:e>
                      <m:sub>
                        <m:r>
                          <a:rPr lang="en-US" sz="2800" b="1" i="1" smtClean="0">
                            <a:solidFill>
                              <a:schemeClr val="bg1">
                                <a:lumMod val="95000"/>
                              </a:schemeClr>
                            </a:solidFill>
                            <a:latin typeface="Cambria Math" panose="02040503050406030204" pitchFamily="18" charset="0"/>
                          </a:rPr>
                          <m:t>𝑛</m:t>
                        </m:r>
                      </m:sub>
                    </m:sSub>
                    <m:r>
                      <a:rPr lang="en-US" sz="2800" b="1" i="1" smtClean="0">
                        <a:solidFill>
                          <a:schemeClr val="bg1">
                            <a:lumMod val="95000"/>
                          </a:schemeClr>
                        </a:solidFill>
                        <a:latin typeface="Cambria Math" panose="02040503050406030204" pitchFamily="18" charset="0"/>
                      </a:rPr>
                      <m:t>=</m:t>
                    </m:r>
                    <m:r>
                      <a:rPr lang="en-US" sz="2800" b="1" i="1" smtClean="0">
                        <a:solidFill>
                          <a:schemeClr val="bg1">
                            <a:lumMod val="95000"/>
                          </a:schemeClr>
                        </a:solidFill>
                        <a:latin typeface="Cambria Math" panose="02040503050406030204" pitchFamily="18" charset="0"/>
                      </a:rPr>
                      <m:t>𝑎</m:t>
                    </m:r>
                    <m:r>
                      <a:rPr lang="en-US" sz="2800" b="1" i="1" smtClean="0">
                        <a:solidFill>
                          <a:schemeClr val="bg1">
                            <a:lumMod val="95000"/>
                          </a:schemeClr>
                        </a:solidFill>
                        <a:latin typeface="Cambria Math" panose="02040503050406030204" pitchFamily="18" charset="0"/>
                      </a:rPr>
                      <m:t>+</m:t>
                    </m:r>
                    <m:d>
                      <m:dPr>
                        <m:ctrlPr>
                          <a:rPr lang="en-US" sz="2800" b="1" i="1" smtClean="0">
                            <a:solidFill>
                              <a:schemeClr val="bg1">
                                <a:lumMod val="95000"/>
                              </a:schemeClr>
                            </a:solidFill>
                            <a:latin typeface="Cambria Math" panose="02040503050406030204" pitchFamily="18" charset="0"/>
                          </a:rPr>
                        </m:ctrlPr>
                      </m:dPr>
                      <m:e>
                        <m:r>
                          <a:rPr lang="en-US" sz="2800" b="1" i="1" smtClean="0">
                            <a:solidFill>
                              <a:schemeClr val="bg1">
                                <a:lumMod val="95000"/>
                              </a:schemeClr>
                            </a:solidFill>
                            <a:latin typeface="Cambria Math" panose="02040503050406030204" pitchFamily="18" charset="0"/>
                          </a:rPr>
                          <m:t>𝑛</m:t>
                        </m:r>
                        <m:r>
                          <a:rPr lang="en-US" sz="2800" b="1" i="1" smtClean="0">
                            <a:solidFill>
                              <a:schemeClr val="bg1">
                                <a:lumMod val="95000"/>
                              </a:schemeClr>
                            </a:solidFill>
                            <a:latin typeface="Cambria Math" panose="02040503050406030204" pitchFamily="18" charset="0"/>
                          </a:rPr>
                          <m:t>−1</m:t>
                        </m:r>
                      </m:e>
                    </m:d>
                    <m:r>
                      <a:rPr lang="en-US" sz="2800" b="1" i="1" smtClean="0">
                        <a:solidFill>
                          <a:schemeClr val="bg1">
                            <a:lumMod val="95000"/>
                          </a:schemeClr>
                        </a:solidFill>
                        <a:latin typeface="Cambria Math" panose="02040503050406030204" pitchFamily="18" charset="0"/>
                      </a:rPr>
                      <m:t>×</m:t>
                    </m:r>
                    <m:r>
                      <a:rPr lang="en-US" sz="2800" b="1" i="1" smtClean="0">
                        <a:solidFill>
                          <a:schemeClr val="bg1">
                            <a:lumMod val="95000"/>
                          </a:schemeClr>
                        </a:solidFill>
                        <a:latin typeface="Cambria Math" panose="02040503050406030204" pitchFamily="18" charset="0"/>
                      </a:rPr>
                      <m:t>𝑑</m:t>
                    </m:r>
                  </m:oMath>
                </a14:m>
                <a:r>
                  <a:rPr lang="en-US" sz="2800" dirty="0">
                    <a:solidFill>
                      <a:schemeClr val="bg1">
                        <a:lumMod val="95000"/>
                      </a:schemeClr>
                    </a:solidFill>
                  </a:rPr>
                  <a:t> </a:t>
                </a:r>
              </a:p>
              <a:p>
                <a:pPr marL="457200" indent="-457200">
                  <a:buFont typeface="Wingdings" panose="05000000000000000000" pitchFamily="2" charset="2"/>
                  <a:buChar char="v"/>
                </a:pPr>
                <a:r>
                  <a:rPr lang="en-US" sz="2800" dirty="0">
                    <a:solidFill>
                      <a:schemeClr val="bg1">
                        <a:lumMod val="95000"/>
                      </a:schemeClr>
                    </a:solidFill>
                  </a:rPr>
                  <a:t>"It's like a cheat code in a video game: the same move over and over              again!“</a:t>
                </a:r>
              </a:p>
              <a:p>
                <a:pPr marL="457200" indent="-457200">
                  <a:buFont typeface="Wingdings" panose="05000000000000000000" pitchFamily="2" charset="2"/>
                  <a:buChar char="v"/>
                </a:pPr>
                <a:endParaRPr lang="en-US" sz="2800" dirty="0">
                  <a:solidFill>
                    <a:schemeClr val="bg1">
                      <a:lumMod val="75000"/>
                    </a:schemeClr>
                  </a:solidFill>
                </a:endParaRPr>
              </a:p>
              <a:p>
                <a:pPr marL="457200" indent="-457200">
                  <a:buFont typeface="Wingdings" panose="05000000000000000000" pitchFamily="2" charset="2"/>
                  <a:buChar char="v"/>
                </a:pPr>
                <a:r>
                  <a:rPr lang="en-US" sz="2800" b="0" i="0" dirty="0">
                    <a:solidFill>
                      <a:srgbClr val="FFFFFF"/>
                    </a:solidFill>
                    <a:effectLst/>
                    <a:latin typeface="Google Sans"/>
                  </a:rPr>
                  <a:t> Sequence of numbers where each term (other than the first term) is obtained by adding a fixed number to its previous term</a:t>
                </a:r>
                <a:r>
                  <a:rPr lang="en-US" sz="2800" b="0" i="0" dirty="0">
                    <a:solidFill>
                      <a:srgbClr val="E8E8E8"/>
                    </a:solidFill>
                    <a:effectLst/>
                    <a:latin typeface="Google Sans"/>
                  </a:rPr>
                  <a:t> is called an arithmetic progression (A.P.). For example, is 3, 6, 9, 12, 15, 18, 21, … is an A.P</a:t>
                </a:r>
                <a:endParaRPr lang="en-US" sz="2800" dirty="0">
                  <a:solidFill>
                    <a:schemeClr val="bg1">
                      <a:lumMod val="75000"/>
                    </a:schemeClr>
                  </a:solidFill>
                </a:endParaRPr>
              </a:p>
              <a:p>
                <a:pPr lvl="1"/>
                <a:endParaRPr lang="en-US" sz="2800" dirty="0">
                  <a:solidFill>
                    <a:schemeClr val="bg1">
                      <a:lumMod val="75000"/>
                    </a:schemeClr>
                  </a:solidFill>
                </a:endParaRPr>
              </a:p>
              <a:p>
                <a:pPr lvl="1"/>
                <a:endParaRPr lang="en-US" sz="2800" dirty="0">
                  <a:solidFill>
                    <a:schemeClr val="bg1">
                      <a:lumMod val="75000"/>
                    </a:schemeClr>
                  </a:solidFill>
                </a:endParaRPr>
              </a:p>
              <a:p>
                <a:pPr marL="742950" lvl="1" indent="-285750">
                  <a:buFont typeface="Arial" panose="020B0604020202020204" pitchFamily="34" charset="0"/>
                  <a:buChar char="•"/>
                </a:pPr>
                <a:endParaRPr lang="en-US" sz="2800" dirty="0">
                  <a:solidFill>
                    <a:schemeClr val="bg1">
                      <a:lumMod val="75000"/>
                    </a:schemeClr>
                  </a:solidFill>
                </a:endParaRPr>
              </a:p>
              <a:p>
                <a:pPr marL="742950" lvl="1" indent="-285750">
                  <a:buFont typeface="Arial" panose="020B0604020202020204" pitchFamily="34" charset="0"/>
                  <a:buChar char="•"/>
                </a:pPr>
                <a:endParaRPr lang="en-US" sz="2800" dirty="0">
                  <a:solidFill>
                    <a:schemeClr val="bg1">
                      <a:lumMod val="75000"/>
                    </a:schemeClr>
                  </a:solidFill>
                </a:endParaRPr>
              </a:p>
              <a:p>
                <a:endParaRPr lang="en-IN" dirty="0"/>
              </a:p>
            </p:txBody>
          </p:sp>
        </mc:Choice>
        <mc:Fallback xmlns="">
          <p:sp>
            <p:nvSpPr>
              <p:cNvPr id="13" name="TextBox 12">
                <a:extLst>
                  <a:ext uri="{FF2B5EF4-FFF2-40B4-BE49-F238E27FC236}">
                    <a16:creationId xmlns:a16="http://schemas.microsoft.com/office/drawing/2014/main" id="{D3DA4126-FA81-5772-532F-540652B50103}"/>
                  </a:ext>
                </a:extLst>
              </p:cNvPr>
              <p:cNvSpPr txBox="1">
                <a:spLocks noRot="1" noChangeAspect="1" noMove="1" noResize="1" noEditPoints="1" noAdjustHandles="1" noChangeArrowheads="1" noChangeShapeType="1" noTextEdit="1"/>
              </p:cNvSpPr>
              <p:nvPr/>
            </p:nvSpPr>
            <p:spPr>
              <a:xfrm>
                <a:off x="14499261" y="1824105"/>
                <a:ext cx="11315701" cy="5970865"/>
              </a:xfrm>
              <a:prstGeom prst="rect">
                <a:avLst/>
              </a:prstGeom>
              <a:blipFill>
                <a:blip r:embed="rId4"/>
                <a:stretch>
                  <a:fillRect l="-1077" t="-918" r="-3877"/>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E1FE058C-EF41-6126-655C-FC1B1CD1F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spTree>
    <p:extLst>
      <p:ext uri="{BB962C8B-B14F-4D97-AF65-F5344CB8AC3E}">
        <p14:creationId xmlns:p14="http://schemas.microsoft.com/office/powerpoint/2010/main" val="3825038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E3EABD-E129-385A-C861-2205BFF8D63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C76A09-D23F-C0B9-D72B-EB368938229E}"/>
              </a:ext>
            </a:extLst>
          </p:cNvPr>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1FCD2718-3881-B23A-DA04-F15E963E8A8D}"/>
              </a:ext>
            </a:extLst>
          </p:cNvPr>
          <p:cNvSpPr/>
          <p:nvPr/>
        </p:nvSpPr>
        <p:spPr>
          <a:xfrm>
            <a:off x="285750" y="345051"/>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6" name="TextBox 5">
            <a:extLst>
              <a:ext uri="{FF2B5EF4-FFF2-40B4-BE49-F238E27FC236}">
                <a16:creationId xmlns:a16="http://schemas.microsoft.com/office/drawing/2014/main" id="{C8204850-59E4-570F-9CAF-44E5746884E1}"/>
              </a:ext>
            </a:extLst>
          </p:cNvPr>
          <p:cNvSpPr txBox="1"/>
          <p:nvPr/>
        </p:nvSpPr>
        <p:spPr>
          <a:xfrm>
            <a:off x="12151462" y="831536"/>
            <a:ext cx="11868150" cy="646331"/>
          </a:xfrm>
          <a:prstGeom prst="rect">
            <a:avLst/>
          </a:prstGeom>
          <a:noFill/>
        </p:spPr>
        <p:txBody>
          <a:bodyPr wrap="square" rtlCol="0">
            <a:spAutoFit/>
          </a:bodyPr>
          <a:lstStyle/>
          <a:p>
            <a:pPr algn="ctr"/>
            <a:r>
              <a:rPr lang="en-US" sz="3600" u="sng" dirty="0">
                <a:solidFill>
                  <a:srgbClr val="F2C04D"/>
                </a:solidFill>
              </a:rPr>
              <a:t>What Exactly Is </a:t>
            </a:r>
            <a:r>
              <a:rPr lang="en-US" sz="3600" b="1" u="sng" dirty="0">
                <a:solidFill>
                  <a:srgbClr val="F2C04D"/>
                </a:solidFill>
              </a:rPr>
              <a:t>Arithmetic</a:t>
            </a:r>
            <a:r>
              <a:rPr lang="en-US" sz="3600" u="sng" dirty="0">
                <a:solidFill>
                  <a:srgbClr val="F2C04D"/>
                </a:solidFill>
              </a:rPr>
              <a:t> Progression?</a:t>
            </a:r>
            <a:endParaRPr lang="en-IN" sz="3600" u="sng" dirty="0">
              <a:solidFill>
                <a:srgbClr val="F2C04D"/>
              </a:solidFill>
            </a:endParaRPr>
          </a:p>
        </p:txBody>
      </p:sp>
      <p:sp>
        <p:nvSpPr>
          <p:cNvPr id="7" name="TextBox 6">
            <a:extLst>
              <a:ext uri="{FF2B5EF4-FFF2-40B4-BE49-F238E27FC236}">
                <a16:creationId xmlns:a16="http://schemas.microsoft.com/office/drawing/2014/main" id="{138B40B9-3ACE-3E0B-CF32-53B6AB0B28E6}"/>
              </a:ext>
            </a:extLst>
          </p:cNvPr>
          <p:cNvSpPr txBox="1"/>
          <p:nvPr/>
        </p:nvSpPr>
        <p:spPr>
          <a:xfrm>
            <a:off x="-9670087" y="1477867"/>
            <a:ext cx="9029700" cy="4893647"/>
          </a:xfrm>
          <a:prstGeom prst="rect">
            <a:avLst/>
          </a:prstGeom>
          <a:noFill/>
        </p:spPr>
        <p:txBody>
          <a:bodyPr wrap="square" rtlCol="0">
            <a:spAutoFit/>
          </a:bodyPr>
          <a:lstStyle/>
          <a:p>
            <a:pPr marL="285750" indent="-285750">
              <a:buFont typeface="Wingdings" panose="05000000000000000000" pitchFamily="2" charset="2"/>
              <a:buChar char="v"/>
            </a:pPr>
            <a:r>
              <a:rPr lang="en-US" sz="2400" dirty="0">
                <a:solidFill>
                  <a:schemeClr val="bg1">
                    <a:lumMod val="95000"/>
                  </a:schemeClr>
                </a:solidFill>
                <a:latin typeface="Berlin Sans FB" panose="020E0602020502020306" pitchFamily="34" charset="0"/>
              </a:rPr>
              <a:t>Imagine a row of samosa increasing by the same number each time you add a new one to the plate.</a:t>
            </a:r>
          </a:p>
          <a:p>
            <a:pPr marL="285750" indent="-285750">
              <a:buFont typeface="Wingdings" panose="05000000000000000000" pitchFamily="2" charset="2"/>
              <a:buChar char="v"/>
            </a:pPr>
            <a:endParaRPr lang="en-US" sz="2400" dirty="0">
              <a:solidFill>
                <a:schemeClr val="bg1">
                  <a:lumMod val="95000"/>
                </a:schemeClr>
              </a:solidFill>
              <a:latin typeface="Berlin Sans FB" panose="020E0602020502020306" pitchFamily="34" charset="0"/>
            </a:endParaRPr>
          </a:p>
          <a:p>
            <a:pPr marL="285750" indent="-285750">
              <a:buFont typeface="Wingdings" panose="05000000000000000000" pitchFamily="2" charset="2"/>
              <a:buChar char="v"/>
            </a:pPr>
            <a:r>
              <a:rPr lang="en-US" sz="2400" dirty="0">
                <a:solidFill>
                  <a:schemeClr val="bg1">
                    <a:lumMod val="95000"/>
                  </a:schemeClr>
                </a:solidFill>
                <a:latin typeface="Berlin Sans FB" panose="020E0602020502020306" pitchFamily="34" charset="0"/>
              </a:rPr>
              <a:t>In other words, the first samosa is 1, the second is 2 with 3 chutney more, and the third is 5 with even more sprinkles!</a:t>
            </a:r>
          </a:p>
          <a:p>
            <a:pPr marL="285750" indent="-285750">
              <a:buFont typeface="Wingdings" panose="05000000000000000000" pitchFamily="2" charset="2"/>
              <a:buChar char="v"/>
            </a:pPr>
            <a:endParaRPr lang="en-US" sz="2400" dirty="0">
              <a:solidFill>
                <a:schemeClr val="bg1">
                  <a:lumMod val="95000"/>
                </a:schemeClr>
              </a:solidFill>
              <a:latin typeface="Berlin Sans FB" panose="020E0602020502020306" pitchFamily="34" charset="0"/>
            </a:endParaRPr>
          </a:p>
          <a:p>
            <a:pPr marL="342900" indent="-342900">
              <a:buFont typeface="Wingdings" panose="05000000000000000000" pitchFamily="2" charset="2"/>
              <a:buChar char="v"/>
            </a:pPr>
            <a:r>
              <a:rPr lang="en-US" sz="2400" dirty="0">
                <a:solidFill>
                  <a:schemeClr val="bg1">
                    <a:lumMod val="95000"/>
                  </a:schemeClr>
                </a:solidFill>
                <a:latin typeface="Berlin Sans FB" panose="020E0602020502020306" pitchFamily="34" charset="0"/>
              </a:rPr>
              <a:t>Over the days, your samosa stash grows like this:</a:t>
            </a:r>
          </a:p>
          <a:p>
            <a:r>
              <a:rPr lang="en-US" sz="2400" dirty="0">
                <a:solidFill>
                  <a:schemeClr val="bg1">
                    <a:lumMod val="95000"/>
                  </a:schemeClr>
                </a:solidFill>
                <a:latin typeface="Berlin Sans FB" panose="020E0602020502020306" pitchFamily="34" charset="0"/>
              </a:rPr>
              <a:t>	Day 1: 3 samosas</a:t>
            </a:r>
          </a:p>
          <a:p>
            <a:r>
              <a:rPr lang="en-US" sz="2400" dirty="0">
                <a:solidFill>
                  <a:schemeClr val="bg1">
                    <a:lumMod val="95000"/>
                  </a:schemeClr>
                </a:solidFill>
                <a:latin typeface="Berlin Sans FB" panose="020E0602020502020306" pitchFamily="34" charset="0"/>
              </a:rPr>
              <a:t>	Day 2: 5 samosas (3 + 2)</a:t>
            </a:r>
          </a:p>
          <a:p>
            <a:r>
              <a:rPr lang="en-US" sz="2400" dirty="0">
                <a:solidFill>
                  <a:schemeClr val="bg1">
                    <a:lumMod val="95000"/>
                  </a:schemeClr>
                </a:solidFill>
                <a:latin typeface="Berlin Sans FB" panose="020E0602020502020306" pitchFamily="34" charset="0"/>
              </a:rPr>
              <a:t>	Day 3: 7 samosas (5 + 2)</a:t>
            </a:r>
          </a:p>
          <a:p>
            <a:r>
              <a:rPr lang="en-US" sz="2400" dirty="0">
                <a:solidFill>
                  <a:schemeClr val="bg1">
                    <a:lumMod val="95000"/>
                  </a:schemeClr>
                </a:solidFill>
                <a:latin typeface="Berlin Sans FB" panose="020E0602020502020306" pitchFamily="34" charset="0"/>
              </a:rPr>
              <a:t>	Day 4: 9 samosas (7 + 2)</a:t>
            </a:r>
          </a:p>
          <a:p>
            <a:r>
              <a:rPr lang="en-US" sz="2400" dirty="0">
                <a:solidFill>
                  <a:schemeClr val="bg1">
                    <a:lumMod val="95000"/>
                  </a:schemeClr>
                </a:solidFill>
                <a:latin typeface="Berlin Sans FB" panose="020E0602020502020306" pitchFamily="34" charset="0"/>
              </a:rPr>
              <a:t>	...and so on</a:t>
            </a:r>
          </a:p>
          <a:p>
            <a:pPr marL="285750" indent="-285750">
              <a:buFont typeface="Wingdings" panose="05000000000000000000" pitchFamily="2" charset="2"/>
              <a:buChar char="v"/>
            </a:pPr>
            <a:endParaRPr lang="en-IN" sz="2400" dirty="0">
              <a:solidFill>
                <a:schemeClr val="bg1">
                  <a:lumMod val="95000"/>
                </a:schemeClr>
              </a:solidFill>
            </a:endParaRPr>
          </a:p>
        </p:txBody>
      </p:sp>
      <p:sp>
        <p:nvSpPr>
          <p:cNvPr id="2" name="TextBox 1">
            <a:extLst>
              <a:ext uri="{FF2B5EF4-FFF2-40B4-BE49-F238E27FC236}">
                <a16:creationId xmlns:a16="http://schemas.microsoft.com/office/drawing/2014/main" id="{B8667936-F957-8E71-1FBB-E0D45B2D4D0F}"/>
              </a:ext>
            </a:extLst>
          </p:cNvPr>
          <p:cNvSpPr txBox="1"/>
          <p:nvPr/>
        </p:nvSpPr>
        <p:spPr>
          <a:xfrm>
            <a:off x="1133475" y="1093146"/>
            <a:ext cx="9925050" cy="769441"/>
          </a:xfrm>
          <a:prstGeom prst="rect">
            <a:avLst/>
          </a:prstGeom>
          <a:noFill/>
        </p:spPr>
        <p:txBody>
          <a:bodyPr wrap="square" rtlCol="0">
            <a:spAutoFit/>
          </a:bodyPr>
          <a:lstStyle/>
          <a:p>
            <a:pPr algn="ctr"/>
            <a:r>
              <a:rPr lang="en-US" sz="4400" b="1" u="sng" dirty="0">
                <a:solidFill>
                  <a:srgbClr val="F2C04D"/>
                </a:solidFill>
              </a:rPr>
              <a:t>The Basic Of AP</a:t>
            </a:r>
            <a:endParaRPr lang="en-IN" sz="4400" b="1" u="sng" dirty="0">
              <a:solidFill>
                <a:srgbClr val="F2C04D"/>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104866-E657-710D-01D8-3374F9EFE93A}"/>
                  </a:ext>
                </a:extLst>
              </p:cNvPr>
              <p:cNvSpPr txBox="1"/>
              <p:nvPr/>
            </p:nvSpPr>
            <p:spPr>
              <a:xfrm>
                <a:off x="476249" y="2057400"/>
                <a:ext cx="11315701" cy="5970865"/>
              </a:xfrm>
              <a:prstGeom prst="rect">
                <a:avLst/>
              </a:prstGeom>
              <a:noFill/>
            </p:spPr>
            <p:txBody>
              <a:bodyPr wrap="square" rtlCol="0">
                <a:spAutoFit/>
              </a:bodyPr>
              <a:lstStyle/>
              <a:p>
                <a:r>
                  <a:rPr lang="en-US" sz="2800" dirty="0">
                    <a:solidFill>
                      <a:schemeClr val="bg1">
                        <a:lumMod val="95000"/>
                      </a:schemeClr>
                    </a:solidFill>
                  </a:rPr>
                  <a:t>Formula for the nth term:</a:t>
                </a:r>
              </a:p>
              <a:p>
                <a:pPr marL="457200" indent="-457200">
                  <a:buFont typeface="Wingdings" panose="05000000000000000000" pitchFamily="2" charset="2"/>
                  <a:buChar char="v"/>
                </a:pPr>
                <a:r>
                  <a:rPr lang="en-US" sz="2800" b="1" dirty="0">
                    <a:solidFill>
                      <a:schemeClr val="bg1">
                        <a:lumMod val="95000"/>
                      </a:schemeClr>
                    </a:solidFill>
                  </a:rPr>
                  <a:t> Formula:</a:t>
                </a:r>
                <a14:m>
                  <m:oMath xmlns:m="http://schemas.openxmlformats.org/officeDocument/2006/math">
                    <m:sSub>
                      <m:sSubPr>
                        <m:ctrlPr>
                          <a:rPr lang="en-US" sz="2800" b="1" i="1" smtClean="0">
                            <a:solidFill>
                              <a:schemeClr val="bg1">
                                <a:lumMod val="95000"/>
                              </a:schemeClr>
                            </a:solidFill>
                            <a:latin typeface="Cambria Math" panose="02040503050406030204" pitchFamily="18" charset="0"/>
                          </a:rPr>
                        </m:ctrlPr>
                      </m:sSubPr>
                      <m:e>
                        <m:r>
                          <a:rPr lang="en-US" sz="2800" b="1" i="1" smtClean="0">
                            <a:solidFill>
                              <a:schemeClr val="bg1">
                                <a:lumMod val="95000"/>
                              </a:schemeClr>
                            </a:solidFill>
                            <a:latin typeface="Cambria Math" panose="02040503050406030204" pitchFamily="18" charset="0"/>
                          </a:rPr>
                          <m:t>    </m:t>
                        </m:r>
                        <m:r>
                          <a:rPr lang="en-US" sz="2800" b="1" i="1" smtClean="0">
                            <a:solidFill>
                              <a:schemeClr val="bg1">
                                <a:lumMod val="95000"/>
                              </a:schemeClr>
                            </a:solidFill>
                            <a:latin typeface="Cambria Math" panose="02040503050406030204" pitchFamily="18" charset="0"/>
                          </a:rPr>
                          <m:t>𝑎</m:t>
                        </m:r>
                      </m:e>
                      <m:sub>
                        <m:r>
                          <a:rPr lang="en-US" sz="2800" b="1" i="1" smtClean="0">
                            <a:solidFill>
                              <a:schemeClr val="bg1">
                                <a:lumMod val="95000"/>
                              </a:schemeClr>
                            </a:solidFill>
                            <a:latin typeface="Cambria Math" panose="02040503050406030204" pitchFamily="18" charset="0"/>
                          </a:rPr>
                          <m:t>𝑛</m:t>
                        </m:r>
                      </m:sub>
                    </m:sSub>
                    <m:r>
                      <a:rPr lang="en-US" sz="2800" b="1" i="1" smtClean="0">
                        <a:solidFill>
                          <a:schemeClr val="bg1">
                            <a:lumMod val="95000"/>
                          </a:schemeClr>
                        </a:solidFill>
                        <a:latin typeface="Cambria Math" panose="02040503050406030204" pitchFamily="18" charset="0"/>
                      </a:rPr>
                      <m:t>=</m:t>
                    </m:r>
                    <m:r>
                      <a:rPr lang="en-US" sz="2800" b="1" i="1" smtClean="0">
                        <a:solidFill>
                          <a:schemeClr val="bg1">
                            <a:lumMod val="95000"/>
                          </a:schemeClr>
                        </a:solidFill>
                        <a:latin typeface="Cambria Math" panose="02040503050406030204" pitchFamily="18" charset="0"/>
                      </a:rPr>
                      <m:t>𝑎</m:t>
                    </m:r>
                    <m:r>
                      <a:rPr lang="en-US" sz="2800" b="1" i="1" smtClean="0">
                        <a:solidFill>
                          <a:schemeClr val="bg1">
                            <a:lumMod val="95000"/>
                          </a:schemeClr>
                        </a:solidFill>
                        <a:latin typeface="Cambria Math" panose="02040503050406030204" pitchFamily="18" charset="0"/>
                      </a:rPr>
                      <m:t>+</m:t>
                    </m:r>
                    <m:d>
                      <m:dPr>
                        <m:ctrlPr>
                          <a:rPr lang="en-US" sz="2800" b="1" i="1" smtClean="0">
                            <a:solidFill>
                              <a:schemeClr val="bg1">
                                <a:lumMod val="95000"/>
                              </a:schemeClr>
                            </a:solidFill>
                            <a:latin typeface="Cambria Math" panose="02040503050406030204" pitchFamily="18" charset="0"/>
                          </a:rPr>
                        </m:ctrlPr>
                      </m:dPr>
                      <m:e>
                        <m:r>
                          <a:rPr lang="en-US" sz="2800" b="1" i="1" smtClean="0">
                            <a:solidFill>
                              <a:schemeClr val="bg1">
                                <a:lumMod val="95000"/>
                              </a:schemeClr>
                            </a:solidFill>
                            <a:latin typeface="Cambria Math" panose="02040503050406030204" pitchFamily="18" charset="0"/>
                          </a:rPr>
                          <m:t>𝑛</m:t>
                        </m:r>
                        <m:r>
                          <a:rPr lang="en-US" sz="2800" b="1" i="1" smtClean="0">
                            <a:solidFill>
                              <a:schemeClr val="bg1">
                                <a:lumMod val="95000"/>
                              </a:schemeClr>
                            </a:solidFill>
                            <a:latin typeface="Cambria Math" panose="02040503050406030204" pitchFamily="18" charset="0"/>
                          </a:rPr>
                          <m:t>−1</m:t>
                        </m:r>
                      </m:e>
                    </m:d>
                    <m:r>
                      <a:rPr lang="en-US" sz="2800" b="1" i="1" smtClean="0">
                        <a:solidFill>
                          <a:schemeClr val="bg1">
                            <a:lumMod val="95000"/>
                          </a:schemeClr>
                        </a:solidFill>
                        <a:latin typeface="Cambria Math" panose="02040503050406030204" pitchFamily="18" charset="0"/>
                      </a:rPr>
                      <m:t>×</m:t>
                    </m:r>
                    <m:r>
                      <a:rPr lang="en-US" sz="2800" b="1" i="1" smtClean="0">
                        <a:solidFill>
                          <a:schemeClr val="bg1">
                            <a:lumMod val="95000"/>
                          </a:schemeClr>
                        </a:solidFill>
                        <a:latin typeface="Cambria Math" panose="02040503050406030204" pitchFamily="18" charset="0"/>
                      </a:rPr>
                      <m:t>𝑑</m:t>
                    </m:r>
                  </m:oMath>
                </a14:m>
                <a:r>
                  <a:rPr lang="en-US" sz="2800" dirty="0">
                    <a:solidFill>
                      <a:schemeClr val="bg1">
                        <a:lumMod val="95000"/>
                      </a:schemeClr>
                    </a:solidFill>
                  </a:rPr>
                  <a:t> </a:t>
                </a:r>
              </a:p>
              <a:p>
                <a:pPr marL="457200" indent="-457200">
                  <a:buFont typeface="Wingdings" panose="05000000000000000000" pitchFamily="2" charset="2"/>
                  <a:buChar char="v"/>
                </a:pPr>
                <a:r>
                  <a:rPr lang="en-US" sz="2800" dirty="0">
                    <a:solidFill>
                      <a:schemeClr val="bg1">
                        <a:lumMod val="95000"/>
                      </a:schemeClr>
                    </a:solidFill>
                  </a:rPr>
                  <a:t>"It's like a cheat code in a video game: the same move over and over              again!“</a:t>
                </a:r>
              </a:p>
              <a:p>
                <a:pPr marL="457200" indent="-457200">
                  <a:buFont typeface="Wingdings" panose="05000000000000000000" pitchFamily="2" charset="2"/>
                  <a:buChar char="v"/>
                </a:pPr>
                <a:endParaRPr lang="en-US" sz="2800" dirty="0">
                  <a:solidFill>
                    <a:schemeClr val="bg1">
                      <a:lumMod val="75000"/>
                    </a:schemeClr>
                  </a:solidFill>
                </a:endParaRPr>
              </a:p>
              <a:p>
                <a:pPr marL="457200" indent="-457200">
                  <a:buFont typeface="Wingdings" panose="05000000000000000000" pitchFamily="2" charset="2"/>
                  <a:buChar char="v"/>
                </a:pPr>
                <a:r>
                  <a:rPr lang="en-US" sz="2800" b="0" i="0" dirty="0">
                    <a:solidFill>
                      <a:srgbClr val="FFFFFF"/>
                    </a:solidFill>
                    <a:effectLst/>
                    <a:latin typeface="Google Sans"/>
                  </a:rPr>
                  <a:t> Sequence of numbers where each term (other than the first term) is obtained by adding a fixed number to its previous term</a:t>
                </a:r>
                <a:r>
                  <a:rPr lang="en-US" sz="2800" b="0" i="0" dirty="0">
                    <a:solidFill>
                      <a:srgbClr val="E8E8E8"/>
                    </a:solidFill>
                    <a:effectLst/>
                    <a:latin typeface="Google Sans"/>
                  </a:rPr>
                  <a:t> is called an arithmetic progression (A.P.). For example, is 3, 6, 9, 12, 15, 18, 21, … is an A.P</a:t>
                </a:r>
                <a:endParaRPr lang="en-US" sz="2800" dirty="0">
                  <a:solidFill>
                    <a:schemeClr val="bg1">
                      <a:lumMod val="75000"/>
                    </a:schemeClr>
                  </a:solidFill>
                </a:endParaRPr>
              </a:p>
              <a:p>
                <a:pPr lvl="1"/>
                <a:endParaRPr lang="en-US" sz="2800" dirty="0">
                  <a:solidFill>
                    <a:schemeClr val="bg1">
                      <a:lumMod val="75000"/>
                    </a:schemeClr>
                  </a:solidFill>
                </a:endParaRPr>
              </a:p>
              <a:p>
                <a:pPr lvl="1"/>
                <a:endParaRPr lang="en-US" sz="2800" dirty="0">
                  <a:solidFill>
                    <a:schemeClr val="bg1">
                      <a:lumMod val="75000"/>
                    </a:schemeClr>
                  </a:solidFill>
                </a:endParaRPr>
              </a:p>
              <a:p>
                <a:pPr marL="742950" lvl="1" indent="-285750">
                  <a:buFont typeface="Arial" panose="020B0604020202020204" pitchFamily="34" charset="0"/>
                  <a:buChar char="•"/>
                </a:pPr>
                <a:endParaRPr lang="en-US" sz="2800" dirty="0">
                  <a:solidFill>
                    <a:schemeClr val="bg1">
                      <a:lumMod val="75000"/>
                    </a:schemeClr>
                  </a:solidFill>
                </a:endParaRPr>
              </a:p>
              <a:p>
                <a:pPr marL="742950" lvl="1" indent="-285750">
                  <a:buFont typeface="Arial" panose="020B0604020202020204" pitchFamily="34" charset="0"/>
                  <a:buChar char="•"/>
                </a:pPr>
                <a:endParaRPr lang="en-US" sz="2800" dirty="0">
                  <a:solidFill>
                    <a:schemeClr val="bg1">
                      <a:lumMod val="75000"/>
                    </a:schemeClr>
                  </a:solidFill>
                </a:endParaRPr>
              </a:p>
              <a:p>
                <a:endParaRPr lang="en-IN" dirty="0"/>
              </a:p>
            </p:txBody>
          </p:sp>
        </mc:Choice>
        <mc:Fallback xmlns="">
          <p:sp>
            <p:nvSpPr>
              <p:cNvPr id="3" name="TextBox 2">
                <a:extLst>
                  <a:ext uri="{FF2B5EF4-FFF2-40B4-BE49-F238E27FC236}">
                    <a16:creationId xmlns:a16="http://schemas.microsoft.com/office/drawing/2014/main" id="{65104866-E657-710D-01D8-3374F9EFE93A}"/>
                  </a:ext>
                </a:extLst>
              </p:cNvPr>
              <p:cNvSpPr txBox="1">
                <a:spLocks noRot="1" noChangeAspect="1" noMove="1" noResize="1" noEditPoints="1" noAdjustHandles="1" noChangeArrowheads="1" noChangeShapeType="1" noTextEdit="1"/>
              </p:cNvSpPr>
              <p:nvPr/>
            </p:nvSpPr>
            <p:spPr>
              <a:xfrm>
                <a:off x="476249" y="2057400"/>
                <a:ext cx="11315701" cy="5970865"/>
              </a:xfrm>
              <a:prstGeom prst="rect">
                <a:avLst/>
              </a:prstGeom>
              <a:blipFill>
                <a:blip r:embed="rId3"/>
                <a:stretch>
                  <a:fillRect l="-1078" t="-1021" r="-3933"/>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64262F3A-3920-A3FE-97EB-A2F1D98AC04A}"/>
              </a:ext>
            </a:extLst>
          </p:cNvPr>
          <p:cNvSpPr txBox="1"/>
          <p:nvPr/>
        </p:nvSpPr>
        <p:spPr>
          <a:xfrm>
            <a:off x="-10222762" y="859851"/>
            <a:ext cx="9925050" cy="769441"/>
          </a:xfrm>
          <a:prstGeom prst="rect">
            <a:avLst/>
          </a:prstGeom>
          <a:noFill/>
        </p:spPr>
        <p:txBody>
          <a:bodyPr wrap="square" rtlCol="0">
            <a:spAutoFit/>
          </a:bodyPr>
          <a:lstStyle/>
          <a:p>
            <a:pPr algn="ctr"/>
            <a:r>
              <a:rPr lang="en-US" sz="4400" b="1" u="sng" dirty="0">
                <a:solidFill>
                  <a:srgbClr val="F2C04D"/>
                </a:solidFill>
              </a:rPr>
              <a:t>Ingredients</a:t>
            </a:r>
            <a:endParaRPr lang="en-IN" sz="4400" b="1" u="sng" dirty="0">
              <a:solidFill>
                <a:srgbClr val="F2C04D"/>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37AC9C-5719-1DA0-AB5B-BEB12839D731}"/>
                  </a:ext>
                </a:extLst>
              </p:cNvPr>
              <p:cNvSpPr txBox="1"/>
              <p:nvPr/>
            </p:nvSpPr>
            <p:spPr>
              <a:xfrm>
                <a:off x="14267354" y="2369210"/>
                <a:ext cx="10134600" cy="1754326"/>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chemeClr val="bg1">
                        <a:lumMod val="95000"/>
                      </a:schemeClr>
                    </a:solidFill>
                  </a:rPr>
                  <a:t>While making </a:t>
                </a:r>
                <a:r>
                  <a:rPr lang="en-US" dirty="0" err="1">
                    <a:solidFill>
                      <a:schemeClr val="bg1">
                        <a:lumMod val="95000"/>
                      </a:schemeClr>
                    </a:solidFill>
                  </a:rPr>
                  <a:t>maggie</a:t>
                </a:r>
                <a:r>
                  <a:rPr lang="en-US" dirty="0">
                    <a:solidFill>
                      <a:schemeClr val="bg1">
                        <a:lumMod val="95000"/>
                      </a:schemeClr>
                    </a:solidFill>
                  </a:rPr>
                  <a:t> we need </a:t>
                </a:r>
                <a:r>
                  <a:rPr lang="en-US" dirty="0" err="1">
                    <a:solidFill>
                      <a:schemeClr val="bg1">
                        <a:lumMod val="95000"/>
                      </a:schemeClr>
                    </a:solidFill>
                  </a:rPr>
                  <a:t>maggie</a:t>
                </a:r>
                <a:r>
                  <a:rPr lang="en-US" dirty="0">
                    <a:solidFill>
                      <a:schemeClr val="bg1">
                        <a:lumMod val="95000"/>
                      </a:schemeClr>
                    </a:solidFill>
                  </a:rPr>
                  <a:t> masala and </a:t>
                </a:r>
                <a:r>
                  <a:rPr lang="en-US" dirty="0" err="1">
                    <a:solidFill>
                      <a:schemeClr val="bg1">
                        <a:lumMod val="95000"/>
                      </a:schemeClr>
                    </a:solidFill>
                  </a:rPr>
                  <a:t>maggie</a:t>
                </a:r>
                <a:r>
                  <a:rPr lang="en-US" dirty="0">
                    <a:solidFill>
                      <a:schemeClr val="bg1">
                        <a:lumMod val="95000"/>
                      </a:schemeClr>
                    </a:solidFill>
                  </a:rPr>
                  <a:t> ; just like that while creating </a:t>
                </a:r>
                <a:r>
                  <a:rPr lang="en-US" dirty="0" err="1">
                    <a:solidFill>
                      <a:schemeClr val="bg1">
                        <a:lumMod val="95000"/>
                      </a:schemeClr>
                    </a:solidFill>
                  </a:rPr>
                  <a:t>ARTHiMETIC</a:t>
                </a:r>
                <a:r>
                  <a:rPr lang="en-US" dirty="0">
                    <a:solidFill>
                      <a:schemeClr val="bg1">
                        <a:lumMod val="95000"/>
                      </a:schemeClr>
                    </a:solidFill>
                  </a:rPr>
                  <a:t> PROGRESSION we need  2 ingredients :-</a:t>
                </a:r>
              </a:p>
              <a:p>
                <a:pPr marL="742950" lvl="1" indent="-285750">
                  <a:buFont typeface="Arial" panose="020B0604020202020204" pitchFamily="34" charset="0"/>
                  <a:buChar char="•"/>
                </a:pPr>
                <a:r>
                  <a:rPr lang="en-US" dirty="0">
                    <a:solidFill>
                      <a:schemeClr val="bg1">
                        <a:lumMod val="95000"/>
                      </a:schemeClr>
                    </a:solidFill>
                  </a:rPr>
                  <a:t>First Term (</a:t>
                </a:r>
                <a14:m>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1</m:t>
                        </m:r>
                      </m:sub>
                    </m:sSub>
                  </m:oMath>
                </a14:m>
                <a:r>
                  <a:rPr lang="en-US" dirty="0">
                    <a:solidFill>
                      <a:schemeClr val="bg1">
                        <a:lumMod val="95000"/>
                      </a:schemeClr>
                    </a:solidFill>
                  </a:rPr>
                  <a:t>)</a:t>
                </a:r>
              </a:p>
              <a:p>
                <a:pPr marL="742950" lvl="1" indent="-285750">
                  <a:buFont typeface="Arial" panose="020B0604020202020204" pitchFamily="34" charset="0"/>
                  <a:buChar char="•"/>
                </a:pPr>
                <a:r>
                  <a:rPr lang="en-US" dirty="0">
                    <a:solidFill>
                      <a:schemeClr val="bg1">
                        <a:lumMod val="95000"/>
                      </a:schemeClr>
                    </a:solidFill>
                  </a:rPr>
                  <a:t>Common Difference (</a:t>
                </a:r>
                <a14:m>
                  <m:oMath xmlns:m="http://schemas.openxmlformats.org/officeDocument/2006/math">
                    <m:r>
                      <a:rPr lang="en-US" i="1" smtClean="0">
                        <a:solidFill>
                          <a:schemeClr val="bg1">
                            <a:lumMod val="95000"/>
                          </a:schemeClr>
                        </a:solidFill>
                        <a:latin typeface="Cambria Math" panose="02040503050406030204" pitchFamily="18" charset="0"/>
                      </a:rPr>
                      <m:t>𝑑</m:t>
                    </m:r>
                    <m:r>
                      <a:rPr lang="en-US" b="0" i="0" smtClean="0">
                        <a:solidFill>
                          <a:schemeClr val="bg1">
                            <a:lumMod val="95000"/>
                          </a:schemeClr>
                        </a:solidFill>
                        <a:latin typeface="Cambria Math" panose="02040503050406030204" pitchFamily="18" charset="0"/>
                      </a:rPr>
                      <m:t>)</m:t>
                    </m:r>
                  </m:oMath>
                </a14:m>
                <a:endParaRPr lang="en-IN" dirty="0">
                  <a:solidFill>
                    <a:schemeClr val="bg1">
                      <a:lumMod val="95000"/>
                    </a:schemeClr>
                  </a:solidFill>
                </a:endParaRPr>
              </a:p>
              <a:p>
                <a:pPr marL="742950" lvl="1" indent="-285750">
                  <a:buFont typeface="Arial" panose="020B0604020202020204" pitchFamily="34" charset="0"/>
                  <a:buChar char="•"/>
                </a:pPr>
                <a:endParaRPr lang="en-IN" dirty="0">
                  <a:solidFill>
                    <a:schemeClr val="bg1">
                      <a:lumMod val="95000"/>
                    </a:schemeClr>
                  </a:solidFill>
                </a:endParaRPr>
              </a:p>
              <a:p>
                <a:pPr marL="742950" lvl="1" indent="-285750">
                  <a:buFont typeface="Wingdings" panose="05000000000000000000" pitchFamily="2" charset="2"/>
                  <a:buChar char="v"/>
                </a:pPr>
                <a:endParaRPr lang="en-IN" dirty="0">
                  <a:solidFill>
                    <a:schemeClr val="bg1">
                      <a:lumMod val="95000"/>
                    </a:schemeClr>
                  </a:solidFill>
                </a:endParaRPr>
              </a:p>
            </p:txBody>
          </p:sp>
        </mc:Choice>
        <mc:Fallback xmlns="">
          <p:sp>
            <p:nvSpPr>
              <p:cNvPr id="9" name="TextBox 8">
                <a:extLst>
                  <a:ext uri="{FF2B5EF4-FFF2-40B4-BE49-F238E27FC236}">
                    <a16:creationId xmlns:a16="http://schemas.microsoft.com/office/drawing/2014/main" id="{4137AC9C-5719-1DA0-AB5B-BEB12839D731}"/>
                  </a:ext>
                </a:extLst>
              </p:cNvPr>
              <p:cNvSpPr txBox="1">
                <a:spLocks noRot="1" noChangeAspect="1" noMove="1" noResize="1" noEditPoints="1" noAdjustHandles="1" noChangeArrowheads="1" noChangeShapeType="1" noTextEdit="1"/>
              </p:cNvSpPr>
              <p:nvPr/>
            </p:nvSpPr>
            <p:spPr>
              <a:xfrm>
                <a:off x="14267354" y="2369210"/>
                <a:ext cx="10134600" cy="1754326"/>
              </a:xfrm>
              <a:prstGeom prst="rect">
                <a:avLst/>
              </a:prstGeom>
              <a:blipFill>
                <a:blip r:embed="rId4"/>
                <a:stretch>
                  <a:fillRect l="-361" t="-2091"/>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44692394-8D1C-1EF6-1E37-ACB67277A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spTree>
    <p:extLst>
      <p:ext uri="{BB962C8B-B14F-4D97-AF65-F5344CB8AC3E}">
        <p14:creationId xmlns:p14="http://schemas.microsoft.com/office/powerpoint/2010/main" val="363132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567F19D-2AE8-931B-A32A-AF16BCC049F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DFD816-F7D4-6B31-B129-CBF1D655035D}"/>
              </a:ext>
            </a:extLst>
          </p:cNvPr>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089CFD9D-61B5-D03C-4047-4FE741E717BE}"/>
              </a:ext>
            </a:extLst>
          </p:cNvPr>
          <p:cNvSpPr/>
          <p:nvPr/>
        </p:nvSpPr>
        <p:spPr>
          <a:xfrm>
            <a:off x="398954" y="285750"/>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TextBox 1">
            <a:extLst>
              <a:ext uri="{FF2B5EF4-FFF2-40B4-BE49-F238E27FC236}">
                <a16:creationId xmlns:a16="http://schemas.microsoft.com/office/drawing/2014/main" id="{3E0EC5CE-95FA-B31D-F6A4-76C5E3A37A6B}"/>
              </a:ext>
            </a:extLst>
          </p:cNvPr>
          <p:cNvSpPr txBox="1"/>
          <p:nvPr/>
        </p:nvSpPr>
        <p:spPr>
          <a:xfrm>
            <a:off x="11575333" y="893981"/>
            <a:ext cx="9925050" cy="769441"/>
          </a:xfrm>
          <a:prstGeom prst="rect">
            <a:avLst/>
          </a:prstGeom>
          <a:noFill/>
        </p:spPr>
        <p:txBody>
          <a:bodyPr wrap="square" rtlCol="0">
            <a:spAutoFit/>
          </a:bodyPr>
          <a:lstStyle/>
          <a:p>
            <a:pPr algn="ctr"/>
            <a:r>
              <a:rPr lang="en-US" sz="4400" b="1" u="sng" dirty="0">
                <a:solidFill>
                  <a:srgbClr val="F2C04D"/>
                </a:solidFill>
              </a:rPr>
              <a:t>The Basic Of AP</a:t>
            </a:r>
            <a:endParaRPr lang="en-IN" sz="4400" b="1" u="sng" dirty="0">
              <a:solidFill>
                <a:srgbClr val="F2C04D"/>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976344-D282-5A19-410D-A2D2ACD1CDED}"/>
                  </a:ext>
                </a:extLst>
              </p:cNvPr>
              <p:cNvSpPr txBox="1"/>
              <p:nvPr/>
            </p:nvSpPr>
            <p:spPr>
              <a:xfrm>
                <a:off x="-12108489" y="1824105"/>
                <a:ext cx="11315701" cy="5970865"/>
              </a:xfrm>
              <a:prstGeom prst="rect">
                <a:avLst/>
              </a:prstGeom>
              <a:noFill/>
            </p:spPr>
            <p:txBody>
              <a:bodyPr wrap="square" rtlCol="0">
                <a:spAutoFit/>
              </a:bodyPr>
              <a:lstStyle/>
              <a:p>
                <a:r>
                  <a:rPr lang="en-US" sz="2800" dirty="0">
                    <a:solidFill>
                      <a:schemeClr val="bg1">
                        <a:lumMod val="95000"/>
                      </a:schemeClr>
                    </a:solidFill>
                  </a:rPr>
                  <a:t>Formula for the nth term:</a:t>
                </a:r>
              </a:p>
              <a:p>
                <a:pPr marL="457200" indent="-457200">
                  <a:buFont typeface="Wingdings" panose="05000000000000000000" pitchFamily="2" charset="2"/>
                  <a:buChar char="v"/>
                </a:pPr>
                <a:r>
                  <a:rPr lang="en-US" sz="2800" b="1" dirty="0">
                    <a:solidFill>
                      <a:schemeClr val="bg1">
                        <a:lumMod val="95000"/>
                      </a:schemeClr>
                    </a:solidFill>
                  </a:rPr>
                  <a:t> Formula:</a:t>
                </a:r>
                <a14:m>
                  <m:oMath xmlns:m="http://schemas.openxmlformats.org/officeDocument/2006/math">
                    <m:sSub>
                      <m:sSubPr>
                        <m:ctrlPr>
                          <a:rPr lang="en-US" sz="2800" b="1" i="1" smtClean="0">
                            <a:solidFill>
                              <a:schemeClr val="bg1">
                                <a:lumMod val="95000"/>
                              </a:schemeClr>
                            </a:solidFill>
                            <a:latin typeface="Cambria Math" panose="02040503050406030204" pitchFamily="18" charset="0"/>
                          </a:rPr>
                        </m:ctrlPr>
                      </m:sSubPr>
                      <m:e>
                        <m:r>
                          <a:rPr lang="en-US" sz="2800" b="1" i="1" smtClean="0">
                            <a:solidFill>
                              <a:schemeClr val="bg1">
                                <a:lumMod val="95000"/>
                              </a:schemeClr>
                            </a:solidFill>
                            <a:latin typeface="Cambria Math" panose="02040503050406030204" pitchFamily="18" charset="0"/>
                          </a:rPr>
                          <m:t>    </m:t>
                        </m:r>
                        <m:r>
                          <a:rPr lang="en-US" sz="2800" b="1" i="1" smtClean="0">
                            <a:solidFill>
                              <a:schemeClr val="bg1">
                                <a:lumMod val="95000"/>
                              </a:schemeClr>
                            </a:solidFill>
                            <a:latin typeface="Cambria Math" panose="02040503050406030204" pitchFamily="18" charset="0"/>
                          </a:rPr>
                          <m:t>𝑎</m:t>
                        </m:r>
                      </m:e>
                      <m:sub>
                        <m:r>
                          <a:rPr lang="en-US" sz="2800" b="1" i="1" smtClean="0">
                            <a:solidFill>
                              <a:schemeClr val="bg1">
                                <a:lumMod val="95000"/>
                              </a:schemeClr>
                            </a:solidFill>
                            <a:latin typeface="Cambria Math" panose="02040503050406030204" pitchFamily="18" charset="0"/>
                          </a:rPr>
                          <m:t>𝑛</m:t>
                        </m:r>
                      </m:sub>
                    </m:sSub>
                    <m:r>
                      <a:rPr lang="en-US" sz="2800" b="1" i="1" smtClean="0">
                        <a:solidFill>
                          <a:schemeClr val="bg1">
                            <a:lumMod val="95000"/>
                          </a:schemeClr>
                        </a:solidFill>
                        <a:latin typeface="Cambria Math" panose="02040503050406030204" pitchFamily="18" charset="0"/>
                      </a:rPr>
                      <m:t>=</m:t>
                    </m:r>
                    <m:r>
                      <a:rPr lang="en-US" sz="2800" b="1" i="1" smtClean="0">
                        <a:solidFill>
                          <a:schemeClr val="bg1">
                            <a:lumMod val="95000"/>
                          </a:schemeClr>
                        </a:solidFill>
                        <a:latin typeface="Cambria Math" panose="02040503050406030204" pitchFamily="18" charset="0"/>
                      </a:rPr>
                      <m:t>𝑎</m:t>
                    </m:r>
                    <m:r>
                      <a:rPr lang="en-US" sz="2800" b="1" i="1" smtClean="0">
                        <a:solidFill>
                          <a:schemeClr val="bg1">
                            <a:lumMod val="95000"/>
                          </a:schemeClr>
                        </a:solidFill>
                        <a:latin typeface="Cambria Math" panose="02040503050406030204" pitchFamily="18" charset="0"/>
                      </a:rPr>
                      <m:t>+</m:t>
                    </m:r>
                    <m:d>
                      <m:dPr>
                        <m:ctrlPr>
                          <a:rPr lang="en-US" sz="2800" b="1" i="1" smtClean="0">
                            <a:solidFill>
                              <a:schemeClr val="bg1">
                                <a:lumMod val="95000"/>
                              </a:schemeClr>
                            </a:solidFill>
                            <a:latin typeface="Cambria Math" panose="02040503050406030204" pitchFamily="18" charset="0"/>
                          </a:rPr>
                        </m:ctrlPr>
                      </m:dPr>
                      <m:e>
                        <m:r>
                          <a:rPr lang="en-US" sz="2800" b="1" i="1" smtClean="0">
                            <a:solidFill>
                              <a:schemeClr val="bg1">
                                <a:lumMod val="95000"/>
                              </a:schemeClr>
                            </a:solidFill>
                            <a:latin typeface="Cambria Math" panose="02040503050406030204" pitchFamily="18" charset="0"/>
                          </a:rPr>
                          <m:t>𝑛</m:t>
                        </m:r>
                        <m:r>
                          <a:rPr lang="en-US" sz="2800" b="1" i="1" smtClean="0">
                            <a:solidFill>
                              <a:schemeClr val="bg1">
                                <a:lumMod val="95000"/>
                              </a:schemeClr>
                            </a:solidFill>
                            <a:latin typeface="Cambria Math" panose="02040503050406030204" pitchFamily="18" charset="0"/>
                          </a:rPr>
                          <m:t>−1</m:t>
                        </m:r>
                      </m:e>
                    </m:d>
                    <m:r>
                      <a:rPr lang="en-US" sz="2800" b="1" i="1" smtClean="0">
                        <a:solidFill>
                          <a:schemeClr val="bg1">
                            <a:lumMod val="95000"/>
                          </a:schemeClr>
                        </a:solidFill>
                        <a:latin typeface="Cambria Math" panose="02040503050406030204" pitchFamily="18" charset="0"/>
                      </a:rPr>
                      <m:t>×</m:t>
                    </m:r>
                    <m:r>
                      <a:rPr lang="en-US" sz="2800" b="1" i="1" smtClean="0">
                        <a:solidFill>
                          <a:schemeClr val="bg1">
                            <a:lumMod val="95000"/>
                          </a:schemeClr>
                        </a:solidFill>
                        <a:latin typeface="Cambria Math" panose="02040503050406030204" pitchFamily="18" charset="0"/>
                      </a:rPr>
                      <m:t>𝑑</m:t>
                    </m:r>
                  </m:oMath>
                </a14:m>
                <a:r>
                  <a:rPr lang="en-US" sz="2800" dirty="0">
                    <a:solidFill>
                      <a:schemeClr val="bg1">
                        <a:lumMod val="95000"/>
                      </a:schemeClr>
                    </a:solidFill>
                  </a:rPr>
                  <a:t> </a:t>
                </a:r>
              </a:p>
              <a:p>
                <a:pPr marL="457200" indent="-457200">
                  <a:buFont typeface="Wingdings" panose="05000000000000000000" pitchFamily="2" charset="2"/>
                  <a:buChar char="v"/>
                </a:pPr>
                <a:r>
                  <a:rPr lang="en-US" sz="2800" dirty="0">
                    <a:solidFill>
                      <a:schemeClr val="bg1">
                        <a:lumMod val="95000"/>
                      </a:schemeClr>
                    </a:solidFill>
                  </a:rPr>
                  <a:t>"It's like a cheat code in a video game: the same move over and over              again!“</a:t>
                </a:r>
              </a:p>
              <a:p>
                <a:pPr marL="457200" indent="-457200">
                  <a:buFont typeface="Wingdings" panose="05000000000000000000" pitchFamily="2" charset="2"/>
                  <a:buChar char="v"/>
                </a:pPr>
                <a:endParaRPr lang="en-US" sz="2800" dirty="0">
                  <a:solidFill>
                    <a:schemeClr val="bg1">
                      <a:lumMod val="75000"/>
                    </a:schemeClr>
                  </a:solidFill>
                </a:endParaRPr>
              </a:p>
              <a:p>
                <a:pPr marL="457200" indent="-457200">
                  <a:buFont typeface="Wingdings" panose="05000000000000000000" pitchFamily="2" charset="2"/>
                  <a:buChar char="v"/>
                </a:pPr>
                <a:r>
                  <a:rPr lang="en-US" sz="2800" b="0" i="0" dirty="0">
                    <a:solidFill>
                      <a:srgbClr val="FFFFFF"/>
                    </a:solidFill>
                    <a:effectLst/>
                    <a:latin typeface="Google Sans"/>
                  </a:rPr>
                  <a:t> Sequence of numbers where each term (other than the first term) is obtained by adding a fixed number to its previous term</a:t>
                </a:r>
                <a:r>
                  <a:rPr lang="en-US" sz="2800" b="0" i="0" dirty="0">
                    <a:solidFill>
                      <a:srgbClr val="E8E8E8"/>
                    </a:solidFill>
                    <a:effectLst/>
                    <a:latin typeface="Google Sans"/>
                  </a:rPr>
                  <a:t> is called an arithmetic progression (A.P.). For example, is 3, 6, 9, 12, 15, 18, 21, … is an A.P</a:t>
                </a:r>
                <a:endParaRPr lang="en-US" sz="2800" dirty="0">
                  <a:solidFill>
                    <a:schemeClr val="bg1">
                      <a:lumMod val="75000"/>
                    </a:schemeClr>
                  </a:solidFill>
                </a:endParaRPr>
              </a:p>
              <a:p>
                <a:pPr lvl="1"/>
                <a:endParaRPr lang="en-US" sz="2800" dirty="0">
                  <a:solidFill>
                    <a:schemeClr val="bg1">
                      <a:lumMod val="75000"/>
                    </a:schemeClr>
                  </a:solidFill>
                </a:endParaRPr>
              </a:p>
              <a:p>
                <a:pPr lvl="1"/>
                <a:endParaRPr lang="en-US" sz="2800" dirty="0">
                  <a:solidFill>
                    <a:schemeClr val="bg1">
                      <a:lumMod val="75000"/>
                    </a:schemeClr>
                  </a:solidFill>
                </a:endParaRPr>
              </a:p>
              <a:p>
                <a:pPr marL="742950" lvl="1" indent="-285750">
                  <a:buFont typeface="Arial" panose="020B0604020202020204" pitchFamily="34" charset="0"/>
                  <a:buChar char="•"/>
                </a:pPr>
                <a:endParaRPr lang="en-US" sz="2800" dirty="0">
                  <a:solidFill>
                    <a:schemeClr val="bg1">
                      <a:lumMod val="75000"/>
                    </a:schemeClr>
                  </a:solidFill>
                </a:endParaRPr>
              </a:p>
              <a:p>
                <a:pPr marL="742950" lvl="1" indent="-285750">
                  <a:buFont typeface="Arial" panose="020B0604020202020204" pitchFamily="34" charset="0"/>
                  <a:buChar char="•"/>
                </a:pPr>
                <a:endParaRPr lang="en-US" sz="2800" dirty="0">
                  <a:solidFill>
                    <a:schemeClr val="bg1">
                      <a:lumMod val="75000"/>
                    </a:schemeClr>
                  </a:solidFill>
                </a:endParaRPr>
              </a:p>
              <a:p>
                <a:endParaRPr lang="en-IN" dirty="0"/>
              </a:p>
            </p:txBody>
          </p:sp>
        </mc:Choice>
        <mc:Fallback xmlns="">
          <p:sp>
            <p:nvSpPr>
              <p:cNvPr id="3" name="TextBox 2">
                <a:extLst>
                  <a:ext uri="{FF2B5EF4-FFF2-40B4-BE49-F238E27FC236}">
                    <a16:creationId xmlns:a16="http://schemas.microsoft.com/office/drawing/2014/main" id="{F4976344-D282-5A19-410D-A2D2ACD1CDED}"/>
                  </a:ext>
                </a:extLst>
              </p:cNvPr>
              <p:cNvSpPr txBox="1">
                <a:spLocks noRot="1" noChangeAspect="1" noMove="1" noResize="1" noEditPoints="1" noAdjustHandles="1" noChangeArrowheads="1" noChangeShapeType="1" noTextEdit="1"/>
              </p:cNvSpPr>
              <p:nvPr/>
            </p:nvSpPr>
            <p:spPr>
              <a:xfrm>
                <a:off x="-12108489" y="1824105"/>
                <a:ext cx="11315701" cy="5970865"/>
              </a:xfrm>
              <a:prstGeom prst="rect">
                <a:avLst/>
              </a:prstGeom>
              <a:blipFill>
                <a:blip r:embed="rId3"/>
                <a:stretch>
                  <a:fillRect l="-1131" t="-918" r="-3879"/>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0640D658-7366-ACE9-E456-A9F7D750183C}"/>
              </a:ext>
            </a:extLst>
          </p:cNvPr>
          <p:cNvSpPr txBox="1"/>
          <p:nvPr/>
        </p:nvSpPr>
        <p:spPr>
          <a:xfrm>
            <a:off x="1600199" y="1054664"/>
            <a:ext cx="9925050" cy="769441"/>
          </a:xfrm>
          <a:prstGeom prst="rect">
            <a:avLst/>
          </a:prstGeom>
          <a:noFill/>
        </p:spPr>
        <p:txBody>
          <a:bodyPr wrap="square" rtlCol="0">
            <a:spAutoFit/>
          </a:bodyPr>
          <a:lstStyle/>
          <a:p>
            <a:pPr algn="ctr"/>
            <a:r>
              <a:rPr lang="en-US" sz="4400" b="1" u="sng" dirty="0">
                <a:solidFill>
                  <a:srgbClr val="F2C04D"/>
                </a:solidFill>
              </a:rPr>
              <a:t>Ingredients</a:t>
            </a:r>
            <a:endParaRPr lang="en-IN" sz="4400" b="1" u="sng" dirty="0">
              <a:solidFill>
                <a:srgbClr val="F2C04D"/>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4D13B6-956F-5E20-C455-6E5F7E41B72A}"/>
                  </a:ext>
                </a:extLst>
              </p:cNvPr>
              <p:cNvSpPr txBox="1"/>
              <p:nvPr/>
            </p:nvSpPr>
            <p:spPr>
              <a:xfrm>
                <a:off x="1160954" y="2036482"/>
                <a:ext cx="10134600" cy="1754326"/>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chemeClr val="bg1">
                        <a:lumMod val="95000"/>
                      </a:schemeClr>
                    </a:solidFill>
                  </a:rPr>
                  <a:t>While making </a:t>
                </a:r>
                <a:r>
                  <a:rPr lang="en-US" dirty="0" err="1">
                    <a:solidFill>
                      <a:schemeClr val="bg1">
                        <a:lumMod val="95000"/>
                      </a:schemeClr>
                    </a:solidFill>
                  </a:rPr>
                  <a:t>maggie</a:t>
                </a:r>
                <a:r>
                  <a:rPr lang="en-US" dirty="0">
                    <a:solidFill>
                      <a:schemeClr val="bg1">
                        <a:lumMod val="95000"/>
                      </a:schemeClr>
                    </a:solidFill>
                  </a:rPr>
                  <a:t> we need </a:t>
                </a:r>
                <a:r>
                  <a:rPr lang="en-US" dirty="0" err="1">
                    <a:solidFill>
                      <a:schemeClr val="bg1">
                        <a:lumMod val="95000"/>
                      </a:schemeClr>
                    </a:solidFill>
                  </a:rPr>
                  <a:t>maggie</a:t>
                </a:r>
                <a:r>
                  <a:rPr lang="en-US" dirty="0">
                    <a:solidFill>
                      <a:schemeClr val="bg1">
                        <a:lumMod val="95000"/>
                      </a:schemeClr>
                    </a:solidFill>
                  </a:rPr>
                  <a:t> masala and </a:t>
                </a:r>
                <a:r>
                  <a:rPr lang="en-US" dirty="0" err="1">
                    <a:solidFill>
                      <a:schemeClr val="bg1">
                        <a:lumMod val="95000"/>
                      </a:schemeClr>
                    </a:solidFill>
                  </a:rPr>
                  <a:t>maggie</a:t>
                </a:r>
                <a:r>
                  <a:rPr lang="en-US" dirty="0">
                    <a:solidFill>
                      <a:schemeClr val="bg1">
                        <a:lumMod val="95000"/>
                      </a:schemeClr>
                    </a:solidFill>
                  </a:rPr>
                  <a:t> ; just like that while creating </a:t>
                </a:r>
                <a:r>
                  <a:rPr lang="en-US" dirty="0" err="1">
                    <a:solidFill>
                      <a:schemeClr val="bg1">
                        <a:lumMod val="95000"/>
                      </a:schemeClr>
                    </a:solidFill>
                  </a:rPr>
                  <a:t>ARTHiMETIC</a:t>
                </a:r>
                <a:r>
                  <a:rPr lang="en-US" dirty="0">
                    <a:solidFill>
                      <a:schemeClr val="bg1">
                        <a:lumMod val="95000"/>
                      </a:schemeClr>
                    </a:solidFill>
                  </a:rPr>
                  <a:t> PROGRESSION we need  2 ingredients :-</a:t>
                </a:r>
              </a:p>
              <a:p>
                <a:pPr marL="742950" lvl="1" indent="-285750">
                  <a:buFont typeface="Arial" panose="020B0604020202020204" pitchFamily="34" charset="0"/>
                  <a:buChar char="•"/>
                </a:pPr>
                <a:r>
                  <a:rPr lang="en-US" dirty="0">
                    <a:solidFill>
                      <a:schemeClr val="bg1">
                        <a:lumMod val="95000"/>
                      </a:schemeClr>
                    </a:solidFill>
                  </a:rPr>
                  <a:t>First Term (</a:t>
                </a:r>
                <a14:m>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1</m:t>
                        </m:r>
                      </m:sub>
                    </m:sSub>
                  </m:oMath>
                </a14:m>
                <a:r>
                  <a:rPr lang="en-US" dirty="0">
                    <a:solidFill>
                      <a:schemeClr val="bg1">
                        <a:lumMod val="95000"/>
                      </a:schemeClr>
                    </a:solidFill>
                  </a:rPr>
                  <a:t>)</a:t>
                </a:r>
              </a:p>
              <a:p>
                <a:pPr marL="742950" lvl="1" indent="-285750">
                  <a:buFont typeface="Arial" panose="020B0604020202020204" pitchFamily="34" charset="0"/>
                  <a:buChar char="•"/>
                </a:pPr>
                <a:r>
                  <a:rPr lang="en-US" dirty="0">
                    <a:solidFill>
                      <a:schemeClr val="bg1">
                        <a:lumMod val="95000"/>
                      </a:schemeClr>
                    </a:solidFill>
                  </a:rPr>
                  <a:t>Common Difference (</a:t>
                </a:r>
                <a14:m>
                  <m:oMath xmlns:m="http://schemas.openxmlformats.org/officeDocument/2006/math">
                    <m:r>
                      <a:rPr lang="en-US" i="1" smtClean="0">
                        <a:solidFill>
                          <a:schemeClr val="bg1">
                            <a:lumMod val="95000"/>
                          </a:schemeClr>
                        </a:solidFill>
                        <a:latin typeface="Cambria Math" panose="02040503050406030204" pitchFamily="18" charset="0"/>
                      </a:rPr>
                      <m:t>𝑑</m:t>
                    </m:r>
                    <m:r>
                      <a:rPr lang="en-US" b="0" i="0" smtClean="0">
                        <a:solidFill>
                          <a:schemeClr val="bg1">
                            <a:lumMod val="95000"/>
                          </a:schemeClr>
                        </a:solidFill>
                        <a:latin typeface="Cambria Math" panose="02040503050406030204" pitchFamily="18" charset="0"/>
                      </a:rPr>
                      <m:t>)</m:t>
                    </m:r>
                  </m:oMath>
                </a14:m>
                <a:endParaRPr lang="en-IN" dirty="0">
                  <a:solidFill>
                    <a:schemeClr val="bg1">
                      <a:lumMod val="95000"/>
                    </a:schemeClr>
                  </a:solidFill>
                </a:endParaRPr>
              </a:p>
              <a:p>
                <a:pPr marL="742950" lvl="1" indent="-285750">
                  <a:buFont typeface="Arial" panose="020B0604020202020204" pitchFamily="34" charset="0"/>
                  <a:buChar char="•"/>
                </a:pPr>
                <a:endParaRPr lang="en-IN" dirty="0">
                  <a:solidFill>
                    <a:schemeClr val="bg1">
                      <a:lumMod val="95000"/>
                    </a:schemeClr>
                  </a:solidFill>
                </a:endParaRPr>
              </a:p>
              <a:p>
                <a:pPr marL="742950" lvl="1" indent="-285750">
                  <a:buFont typeface="Wingdings" panose="05000000000000000000" pitchFamily="2" charset="2"/>
                  <a:buChar char="v"/>
                </a:pPr>
                <a:endParaRPr lang="en-IN" dirty="0">
                  <a:solidFill>
                    <a:schemeClr val="bg1">
                      <a:lumMod val="95000"/>
                    </a:schemeClr>
                  </a:solidFill>
                </a:endParaRPr>
              </a:p>
            </p:txBody>
          </p:sp>
        </mc:Choice>
        <mc:Fallback xmlns="">
          <p:sp>
            <p:nvSpPr>
              <p:cNvPr id="15" name="TextBox 14">
                <a:extLst>
                  <a:ext uri="{FF2B5EF4-FFF2-40B4-BE49-F238E27FC236}">
                    <a16:creationId xmlns:a16="http://schemas.microsoft.com/office/drawing/2014/main" id="{314D13B6-956F-5E20-C455-6E5F7E41B72A}"/>
                  </a:ext>
                </a:extLst>
              </p:cNvPr>
              <p:cNvSpPr txBox="1">
                <a:spLocks noRot="1" noChangeAspect="1" noMove="1" noResize="1" noEditPoints="1" noAdjustHandles="1" noChangeArrowheads="1" noChangeShapeType="1" noTextEdit="1"/>
              </p:cNvSpPr>
              <p:nvPr/>
            </p:nvSpPr>
            <p:spPr>
              <a:xfrm>
                <a:off x="1160954" y="2036482"/>
                <a:ext cx="10134600" cy="1754326"/>
              </a:xfrm>
              <a:prstGeom prst="rect">
                <a:avLst/>
              </a:prstGeom>
              <a:blipFill>
                <a:blip r:embed="rId4"/>
                <a:stretch>
                  <a:fillRect l="-361" t="-17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7A75D8-C25F-FAA2-3BDD-AFF10DA5E53A}"/>
                  </a:ext>
                </a:extLst>
              </p:cNvPr>
              <p:cNvSpPr txBox="1"/>
              <p:nvPr/>
            </p:nvSpPr>
            <p:spPr>
              <a:xfrm>
                <a:off x="1160954" y="3429000"/>
                <a:ext cx="4419600"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chemeClr val="bg1">
                        <a:lumMod val="95000"/>
                      </a:schemeClr>
                    </a:solidFill>
                  </a:rPr>
                  <a:t>By that </a:t>
                </a:r>
                <a14:m>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2</m:t>
                        </m:r>
                      </m:sub>
                    </m:sSub>
                    <m:r>
                      <a:rPr lang="en-US" i="1" smtClean="0">
                        <a:solidFill>
                          <a:schemeClr val="bg1">
                            <a:lumMod val="95000"/>
                          </a:schemeClr>
                        </a:solidFill>
                        <a:latin typeface="Cambria Math" panose="02040503050406030204" pitchFamily="18" charset="0"/>
                      </a:rPr>
                      <m:t>−</m:t>
                    </m:r>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1</m:t>
                        </m:r>
                      </m:sub>
                    </m:sSub>
                    <m:r>
                      <a:rPr lang="en-US" i="1" smtClean="0">
                        <a:solidFill>
                          <a:schemeClr val="bg1">
                            <a:lumMod val="95000"/>
                          </a:schemeClr>
                        </a:solidFill>
                        <a:latin typeface="Cambria Math" panose="02040503050406030204" pitchFamily="18" charset="0"/>
                      </a:rPr>
                      <m:t>=</m:t>
                    </m:r>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3</m:t>
                        </m:r>
                      </m:sub>
                    </m:sSub>
                    <m:r>
                      <a:rPr lang="en-US" i="1" smtClean="0">
                        <a:solidFill>
                          <a:schemeClr val="bg1">
                            <a:lumMod val="95000"/>
                          </a:schemeClr>
                        </a:solidFill>
                        <a:latin typeface="Cambria Math" panose="02040503050406030204" pitchFamily="18" charset="0"/>
                      </a:rPr>
                      <m:t>−</m:t>
                    </m:r>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2</m:t>
                        </m:r>
                      </m:sub>
                    </m:sSub>
                    <m:r>
                      <a:rPr lang="en-US" i="1" smtClean="0">
                        <a:solidFill>
                          <a:schemeClr val="bg1">
                            <a:lumMod val="95000"/>
                          </a:schemeClr>
                        </a:solidFill>
                        <a:latin typeface="Cambria Math" panose="02040503050406030204" pitchFamily="18" charset="0"/>
                      </a:rPr>
                      <m:t>=</m:t>
                    </m:r>
                    <m:r>
                      <a:rPr lang="en-US" i="1" smtClean="0">
                        <a:solidFill>
                          <a:schemeClr val="bg1">
                            <a:lumMod val="95000"/>
                          </a:schemeClr>
                        </a:solidFill>
                        <a:latin typeface="Cambria Math" panose="02040503050406030204" pitchFamily="18" charset="0"/>
                      </a:rPr>
                      <m:t>𝑑</m:t>
                    </m:r>
                  </m:oMath>
                </a14:m>
                <a:endParaRPr lang="en-IN" dirty="0">
                  <a:solidFill>
                    <a:schemeClr val="bg1">
                      <a:lumMod val="95000"/>
                    </a:schemeClr>
                  </a:solidFill>
                </a:endParaRPr>
              </a:p>
            </p:txBody>
          </p:sp>
        </mc:Choice>
        <mc:Fallback xmlns="">
          <p:sp>
            <p:nvSpPr>
              <p:cNvPr id="16" name="TextBox 15">
                <a:extLst>
                  <a:ext uri="{FF2B5EF4-FFF2-40B4-BE49-F238E27FC236}">
                    <a16:creationId xmlns:a16="http://schemas.microsoft.com/office/drawing/2014/main" id="{C07A75D8-C25F-FAA2-3BDD-AFF10DA5E53A}"/>
                  </a:ext>
                </a:extLst>
              </p:cNvPr>
              <p:cNvSpPr txBox="1">
                <a:spLocks noRot="1" noChangeAspect="1" noMove="1" noResize="1" noEditPoints="1" noAdjustHandles="1" noChangeArrowheads="1" noChangeShapeType="1" noTextEdit="1"/>
              </p:cNvSpPr>
              <p:nvPr/>
            </p:nvSpPr>
            <p:spPr>
              <a:xfrm>
                <a:off x="1160954" y="3429000"/>
                <a:ext cx="4419600" cy="369332"/>
              </a:xfrm>
              <a:prstGeom prst="rect">
                <a:avLst/>
              </a:prstGeom>
              <a:blipFill>
                <a:blip r:embed="rId5"/>
                <a:stretch>
                  <a:fillRect l="-828" t="-10000" b="-25000"/>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8371CFB8-3A7E-05B6-9471-EE538DAA3D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754" y="4276454"/>
            <a:ext cx="1680335" cy="1890377"/>
          </a:xfrm>
          <a:prstGeom prst="rect">
            <a:avLst/>
          </a:prstGeom>
        </p:spPr>
      </p:pic>
      <p:pic>
        <p:nvPicPr>
          <p:cNvPr id="20" name="Picture 19">
            <a:extLst>
              <a:ext uri="{FF2B5EF4-FFF2-40B4-BE49-F238E27FC236}">
                <a16:creationId xmlns:a16="http://schemas.microsoft.com/office/drawing/2014/main" id="{ACB9EA15-3C06-6B71-D704-B12EC1DDC7A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46944" y="4820575"/>
            <a:ext cx="1346256" cy="134625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ED8E15-F72E-7842-E943-D28B5A4F615A}"/>
                  </a:ext>
                </a:extLst>
              </p:cNvPr>
              <p:cNvSpPr txBox="1"/>
              <p:nvPr/>
            </p:nvSpPr>
            <p:spPr>
              <a:xfrm>
                <a:off x="-9103398" y="893981"/>
                <a:ext cx="7119037" cy="781561"/>
              </a:xfrm>
              <a:prstGeom prst="rect">
                <a:avLst/>
              </a:prstGeom>
              <a:noFill/>
            </p:spPr>
            <p:txBody>
              <a:bodyPr wrap="square" rtlCol="0">
                <a:spAutoFit/>
              </a:bodyPr>
              <a:lstStyle/>
              <a:p>
                <a:pPr algn="ctr"/>
                <a:r>
                  <a:rPr lang="en-US" sz="4400" b="1" u="sng" dirty="0">
                    <a:solidFill>
                      <a:srgbClr val="F2C04D"/>
                    </a:solidFill>
                  </a:rPr>
                  <a:t>Sum To The </a:t>
                </a:r>
                <a14:m>
                  <m:oMath xmlns:m="http://schemas.openxmlformats.org/officeDocument/2006/math">
                    <m:sSup>
                      <m:sSupPr>
                        <m:ctrlPr>
                          <a:rPr lang="en-US" sz="4400" b="1" i="1" u="sng" smtClean="0">
                            <a:solidFill>
                              <a:srgbClr val="F2C04D"/>
                            </a:solidFill>
                            <a:latin typeface="Cambria Math" panose="02040503050406030204" pitchFamily="18" charset="0"/>
                          </a:rPr>
                        </m:ctrlPr>
                      </m:sSupPr>
                      <m:e>
                        <m:r>
                          <a:rPr lang="en-US" sz="4400" b="1" i="1" u="sng" smtClean="0">
                            <a:solidFill>
                              <a:srgbClr val="F2C04D"/>
                            </a:solidFill>
                            <a:latin typeface="Cambria Math" panose="02040503050406030204" pitchFamily="18" charset="0"/>
                          </a:rPr>
                          <m:t>𝑛</m:t>
                        </m:r>
                      </m:e>
                      <m:sup>
                        <m:r>
                          <a:rPr lang="en-US" sz="4400" b="1" i="1" u="sng" smtClean="0">
                            <a:solidFill>
                              <a:srgbClr val="F2C04D"/>
                            </a:solidFill>
                            <a:latin typeface="Cambria Math" panose="02040503050406030204" pitchFamily="18" charset="0"/>
                          </a:rPr>
                          <m:t>𝑡h</m:t>
                        </m:r>
                      </m:sup>
                    </m:sSup>
                  </m:oMath>
                </a14:m>
                <a:r>
                  <a:rPr lang="en-IN" sz="4400" b="1" u="sng" dirty="0">
                    <a:solidFill>
                      <a:srgbClr val="F2C04D"/>
                    </a:solidFill>
                  </a:rPr>
                  <a:t> Term</a:t>
                </a:r>
              </a:p>
            </p:txBody>
          </p:sp>
        </mc:Choice>
        <mc:Fallback xmlns="">
          <p:sp>
            <p:nvSpPr>
              <p:cNvPr id="6" name="TextBox 5">
                <a:extLst>
                  <a:ext uri="{FF2B5EF4-FFF2-40B4-BE49-F238E27FC236}">
                    <a16:creationId xmlns:a16="http://schemas.microsoft.com/office/drawing/2014/main" id="{A3ED8E15-F72E-7842-E943-D28B5A4F615A}"/>
                  </a:ext>
                </a:extLst>
              </p:cNvPr>
              <p:cNvSpPr txBox="1">
                <a:spLocks noRot="1" noChangeAspect="1" noMove="1" noResize="1" noEditPoints="1" noAdjustHandles="1" noChangeArrowheads="1" noChangeShapeType="1" noTextEdit="1"/>
              </p:cNvSpPr>
              <p:nvPr/>
            </p:nvSpPr>
            <p:spPr>
              <a:xfrm>
                <a:off x="-9103398" y="893981"/>
                <a:ext cx="7119037" cy="781561"/>
              </a:xfrm>
              <a:prstGeom prst="rect">
                <a:avLst/>
              </a:prstGeom>
              <a:blipFill>
                <a:blip r:embed="rId8"/>
                <a:stretch>
                  <a:fillRect t="-14063" b="-3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C7E387-9B7D-63A5-D36C-E418FF245564}"/>
                  </a:ext>
                </a:extLst>
              </p:cNvPr>
              <p:cNvSpPr txBox="1"/>
              <p:nvPr/>
            </p:nvSpPr>
            <p:spPr>
              <a:xfrm>
                <a:off x="14214461" y="2271653"/>
                <a:ext cx="10146891" cy="2474075"/>
              </a:xfrm>
              <a:prstGeom prst="rect">
                <a:avLst/>
              </a:prstGeom>
              <a:noFill/>
            </p:spPr>
            <p:txBody>
              <a:bodyPr wrap="square" rtlCol="0">
                <a:spAutoFit/>
              </a:bodyPr>
              <a:lstStyle/>
              <a:p>
                <a:pPr>
                  <a:buFont typeface="Arial" panose="020B0604020202020204" pitchFamily="34" charset="0"/>
                  <a:buChar char="•"/>
                </a:pPr>
                <a:r>
                  <a:rPr lang="en-US" dirty="0">
                    <a:solidFill>
                      <a:schemeClr val="bg1">
                        <a:lumMod val="95000"/>
                      </a:schemeClr>
                    </a:solidFill>
                  </a:rPr>
                  <a:t>To find the total number of </a:t>
                </a:r>
                <a:r>
                  <a:rPr lang="en-US" dirty="0" err="1">
                    <a:solidFill>
                      <a:schemeClr val="bg1">
                        <a:lumMod val="95000"/>
                      </a:schemeClr>
                    </a:solidFill>
                  </a:rPr>
                  <a:t>chocobi</a:t>
                </a:r>
                <a:r>
                  <a:rPr lang="en-US" dirty="0">
                    <a:solidFill>
                      <a:schemeClr val="bg1">
                        <a:lumMod val="95000"/>
                      </a:schemeClr>
                    </a:solidFill>
                  </a:rPr>
                  <a:t> you’ll have after a certain number of days, use the sum formula:</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𝑛</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𝑛</m:t>
                          </m:r>
                        </m:num>
                        <m:den>
                          <m:r>
                            <a:rPr lang="en-US" i="1" smtClean="0">
                              <a:solidFill>
                                <a:schemeClr val="bg1">
                                  <a:lumMod val="95000"/>
                                </a:schemeClr>
                              </a:solidFill>
                              <a:latin typeface="Cambria Math" panose="02040503050406030204" pitchFamily="18" charset="0"/>
                            </a:rPr>
                            <m:t>2</m:t>
                          </m:r>
                        </m:den>
                      </m:f>
                      <m:r>
                        <a:rPr lang="en-US" i="1" smtClean="0">
                          <a:solidFill>
                            <a:schemeClr val="bg1">
                              <a:lumMod val="95000"/>
                            </a:schemeClr>
                          </a:solidFill>
                          <a:latin typeface="Cambria Math" panose="02040503050406030204" pitchFamily="18" charset="0"/>
                        </a:rPr>
                        <m:t>×</m:t>
                      </m:r>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m:t>
                          </m:r>
                          <m:r>
                            <a:rPr lang="en-US" i="1" smtClean="0">
                              <a:solidFill>
                                <a:schemeClr val="bg1">
                                  <a:lumMod val="95000"/>
                                </a:schemeClr>
                              </a:solidFill>
                              <a:latin typeface="Cambria Math" panose="02040503050406030204" pitchFamily="18" charset="0"/>
                            </a:rPr>
                            <m:t>𝑎</m:t>
                          </m:r>
                          <m:r>
                            <a:rPr lang="en-US" i="1" smtClean="0">
                              <a:solidFill>
                                <a:schemeClr val="bg1">
                                  <a:lumMod val="95000"/>
                                </a:schemeClr>
                              </a:solidFill>
                              <a:latin typeface="Cambria Math" panose="02040503050406030204" pitchFamily="18" charset="0"/>
                            </a:rPr>
                            <m:t>+</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𝑛</m:t>
                              </m:r>
                              <m:r>
                                <a:rPr lang="en-US" i="1" smtClean="0">
                                  <a:solidFill>
                                    <a:schemeClr val="bg1">
                                      <a:lumMod val="95000"/>
                                    </a:schemeClr>
                                  </a:solidFill>
                                  <a:latin typeface="Cambria Math" panose="02040503050406030204" pitchFamily="18" charset="0"/>
                                </a:rPr>
                                <m:t>−1</m:t>
                              </m:r>
                            </m:e>
                          </m:d>
                          <m:r>
                            <a:rPr lang="en-US" i="1" smtClean="0">
                              <a:solidFill>
                                <a:schemeClr val="bg1">
                                  <a:lumMod val="95000"/>
                                </a:schemeClr>
                              </a:solidFill>
                              <a:latin typeface="Cambria Math" panose="02040503050406030204" pitchFamily="18" charset="0"/>
                            </a:rPr>
                            <m:t>𝑑</m:t>
                          </m:r>
                        </m:e>
                      </m:d>
                    </m:oMath>
                  </m:oMathPara>
                </a14:m>
                <a:endParaRPr lang="en-US" dirty="0">
                  <a:solidFill>
                    <a:schemeClr val="bg1">
                      <a:lumMod val="95000"/>
                    </a:schemeClr>
                  </a:solidFill>
                </a:endParaRPr>
              </a:p>
              <a:p>
                <a:endParaRPr lang="en-US" dirty="0">
                  <a:solidFill>
                    <a:schemeClr val="bg1">
                      <a:lumMod val="95000"/>
                    </a:schemeClr>
                  </a:solidFill>
                </a:endParaRPr>
              </a:p>
              <a:p>
                <a:r>
                  <a:rPr lang="en-US" b="1" dirty="0">
                    <a:solidFill>
                      <a:schemeClr val="bg1">
                        <a:lumMod val="95000"/>
                      </a:schemeClr>
                    </a:solidFill>
                  </a:rPr>
                  <a:t>Example:</a:t>
                </a:r>
                <a:r>
                  <a:rPr lang="en-US" dirty="0">
                    <a:solidFill>
                      <a:schemeClr val="bg1">
                        <a:lumMod val="95000"/>
                      </a:schemeClr>
                    </a:solidFill>
                  </a:rPr>
                  <a:t> To find the total number of </a:t>
                </a:r>
                <a:r>
                  <a:rPr lang="en-US" dirty="0" err="1">
                    <a:solidFill>
                      <a:schemeClr val="bg1">
                        <a:lumMod val="95000"/>
                      </a:schemeClr>
                    </a:solidFill>
                  </a:rPr>
                  <a:t>chocobi</a:t>
                </a:r>
                <a:r>
                  <a:rPr lang="en-US" dirty="0">
                    <a:solidFill>
                      <a:schemeClr val="bg1">
                        <a:lumMod val="95000"/>
                      </a:schemeClr>
                    </a:solidFill>
                  </a:rPr>
                  <a:t> after 5 days:</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5</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5</m:t>
                          </m:r>
                        </m:num>
                        <m:den>
                          <m:r>
                            <a:rPr lang="en-US" i="1" smtClean="0">
                              <a:solidFill>
                                <a:schemeClr val="bg1">
                                  <a:lumMod val="95000"/>
                                </a:schemeClr>
                              </a:solidFill>
                              <a:latin typeface="Cambria Math" panose="02040503050406030204" pitchFamily="18" charset="0"/>
                            </a:rPr>
                            <m:t>2</m:t>
                          </m:r>
                        </m:den>
                      </m:f>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2×3+</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5−1</m:t>
                              </m:r>
                            </m:e>
                          </m:d>
                        </m:e>
                      </m:d>
                      <m:r>
                        <a:rPr lang="en-US" i="1" smtClean="0">
                          <a:solidFill>
                            <a:schemeClr val="bg1">
                              <a:lumMod val="95000"/>
                            </a:schemeClr>
                          </a:solidFill>
                          <a:latin typeface="Cambria Math" panose="02040503050406030204" pitchFamily="18" charset="0"/>
                        </a:rPr>
                        <m:t>=35</m:t>
                      </m:r>
                    </m:oMath>
                  </m:oMathPara>
                </a14:m>
                <a:endParaRPr lang="en-US" dirty="0">
                  <a:solidFill>
                    <a:schemeClr val="bg1">
                      <a:lumMod val="95000"/>
                    </a:schemeClr>
                  </a:solidFill>
                </a:endParaRPr>
              </a:p>
              <a:p>
                <a:endParaRPr lang="en-US" dirty="0">
                  <a:solidFill>
                    <a:schemeClr val="bg1">
                      <a:lumMod val="95000"/>
                    </a:schemeClr>
                  </a:solidFill>
                </a:endParaRPr>
              </a:p>
              <a:p>
                <a:pPr>
                  <a:buFont typeface="Arial" panose="020B0604020202020204" pitchFamily="34" charset="0"/>
                  <a:buChar char="•"/>
                </a:pPr>
                <a:r>
                  <a:rPr lang="en-US" dirty="0">
                    <a:solidFill>
                      <a:schemeClr val="bg1">
                        <a:lumMod val="95000"/>
                      </a:schemeClr>
                    </a:solidFill>
                  </a:rPr>
                  <a:t>So, you’ll have a total of 35 </a:t>
                </a:r>
                <a:r>
                  <a:rPr lang="en-US" dirty="0" err="1">
                    <a:solidFill>
                      <a:schemeClr val="bg1">
                        <a:lumMod val="95000"/>
                      </a:schemeClr>
                    </a:solidFill>
                  </a:rPr>
                  <a:t>chocobi</a:t>
                </a:r>
                <a:r>
                  <a:rPr lang="en-US" dirty="0">
                    <a:solidFill>
                      <a:schemeClr val="bg1">
                        <a:lumMod val="95000"/>
                      </a:schemeClr>
                    </a:solidFill>
                  </a:rPr>
                  <a:t> after 5 days.</a:t>
                </a:r>
              </a:p>
            </p:txBody>
          </p:sp>
        </mc:Choice>
        <mc:Fallback xmlns="">
          <p:sp>
            <p:nvSpPr>
              <p:cNvPr id="7" name="TextBox 6">
                <a:extLst>
                  <a:ext uri="{FF2B5EF4-FFF2-40B4-BE49-F238E27FC236}">
                    <a16:creationId xmlns:a16="http://schemas.microsoft.com/office/drawing/2014/main" id="{73C7E387-9B7D-63A5-D36C-E418FF245564}"/>
                  </a:ext>
                </a:extLst>
              </p:cNvPr>
              <p:cNvSpPr txBox="1">
                <a:spLocks noRot="1" noChangeAspect="1" noMove="1" noResize="1" noEditPoints="1" noAdjustHandles="1" noChangeArrowheads="1" noChangeShapeType="1" noTextEdit="1"/>
              </p:cNvSpPr>
              <p:nvPr/>
            </p:nvSpPr>
            <p:spPr>
              <a:xfrm>
                <a:off x="14214461" y="2271653"/>
                <a:ext cx="10146891" cy="2474075"/>
              </a:xfrm>
              <a:prstGeom prst="rect">
                <a:avLst/>
              </a:prstGeom>
              <a:blipFill>
                <a:blip r:embed="rId9"/>
                <a:stretch>
                  <a:fillRect l="-541" t="-1481" b="-3210"/>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73591D9-9574-D54C-6D90-97244FB89C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spTree>
    <p:extLst>
      <p:ext uri="{BB962C8B-B14F-4D97-AF65-F5344CB8AC3E}">
        <p14:creationId xmlns:p14="http://schemas.microsoft.com/office/powerpoint/2010/main" val="993706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171070-ABB6-D88F-5E5D-766D891B243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E8C6208-0839-F7D5-DD90-B63996AED069}"/>
              </a:ext>
            </a:extLst>
          </p:cNvPr>
          <p:cNvPicPr>
            <a:picLocks noChangeAspect="1"/>
          </p:cNvPicPr>
          <p:nvPr/>
        </p:nvPicPr>
        <p:blipFill>
          <a:blip r:embed="rId2">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170B23C6-A1D5-DAE6-B6E2-106B04305893}"/>
              </a:ext>
            </a:extLst>
          </p:cNvPr>
          <p:cNvSpPr/>
          <p:nvPr/>
        </p:nvSpPr>
        <p:spPr>
          <a:xfrm>
            <a:off x="398954" y="285750"/>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4" name="TextBox 13">
            <a:extLst>
              <a:ext uri="{FF2B5EF4-FFF2-40B4-BE49-F238E27FC236}">
                <a16:creationId xmlns:a16="http://schemas.microsoft.com/office/drawing/2014/main" id="{724AD839-BACB-8B40-384B-F1E79FF16AAC}"/>
              </a:ext>
            </a:extLst>
          </p:cNvPr>
          <p:cNvSpPr txBox="1"/>
          <p:nvPr/>
        </p:nvSpPr>
        <p:spPr>
          <a:xfrm>
            <a:off x="12663375" y="1112368"/>
            <a:ext cx="9925050" cy="769441"/>
          </a:xfrm>
          <a:prstGeom prst="rect">
            <a:avLst/>
          </a:prstGeom>
          <a:noFill/>
        </p:spPr>
        <p:txBody>
          <a:bodyPr wrap="square" rtlCol="0">
            <a:spAutoFit/>
          </a:bodyPr>
          <a:lstStyle/>
          <a:p>
            <a:pPr algn="ctr"/>
            <a:r>
              <a:rPr lang="en-US" sz="4400" b="1" u="sng" dirty="0">
                <a:solidFill>
                  <a:srgbClr val="F2C04D"/>
                </a:solidFill>
              </a:rPr>
              <a:t>Ingredients</a:t>
            </a:r>
            <a:endParaRPr lang="en-IN" sz="4400" b="1" u="sng" dirty="0">
              <a:solidFill>
                <a:srgbClr val="F2C04D"/>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74F074-2F97-6226-AF0D-49411AF9BCF3}"/>
                  </a:ext>
                </a:extLst>
              </p:cNvPr>
              <p:cNvSpPr txBox="1"/>
              <p:nvPr/>
            </p:nvSpPr>
            <p:spPr>
              <a:xfrm>
                <a:off x="-10983989" y="2044006"/>
                <a:ext cx="10134600" cy="1754326"/>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chemeClr val="bg1">
                        <a:lumMod val="95000"/>
                      </a:schemeClr>
                    </a:solidFill>
                  </a:rPr>
                  <a:t>While making </a:t>
                </a:r>
                <a:r>
                  <a:rPr lang="en-US" dirty="0" err="1">
                    <a:solidFill>
                      <a:schemeClr val="bg1">
                        <a:lumMod val="95000"/>
                      </a:schemeClr>
                    </a:solidFill>
                  </a:rPr>
                  <a:t>maggie</a:t>
                </a:r>
                <a:r>
                  <a:rPr lang="en-US" dirty="0">
                    <a:solidFill>
                      <a:schemeClr val="bg1">
                        <a:lumMod val="95000"/>
                      </a:schemeClr>
                    </a:solidFill>
                  </a:rPr>
                  <a:t> we need </a:t>
                </a:r>
                <a:r>
                  <a:rPr lang="en-US" dirty="0" err="1">
                    <a:solidFill>
                      <a:schemeClr val="bg1">
                        <a:lumMod val="95000"/>
                      </a:schemeClr>
                    </a:solidFill>
                  </a:rPr>
                  <a:t>maggie</a:t>
                </a:r>
                <a:r>
                  <a:rPr lang="en-US" dirty="0">
                    <a:solidFill>
                      <a:schemeClr val="bg1">
                        <a:lumMod val="95000"/>
                      </a:schemeClr>
                    </a:solidFill>
                  </a:rPr>
                  <a:t> masala and </a:t>
                </a:r>
                <a:r>
                  <a:rPr lang="en-US" dirty="0" err="1">
                    <a:solidFill>
                      <a:schemeClr val="bg1">
                        <a:lumMod val="95000"/>
                      </a:schemeClr>
                    </a:solidFill>
                  </a:rPr>
                  <a:t>maggie</a:t>
                </a:r>
                <a:r>
                  <a:rPr lang="en-US" dirty="0">
                    <a:solidFill>
                      <a:schemeClr val="bg1">
                        <a:lumMod val="95000"/>
                      </a:schemeClr>
                    </a:solidFill>
                  </a:rPr>
                  <a:t> ; just like that while creating </a:t>
                </a:r>
                <a:r>
                  <a:rPr lang="en-US" dirty="0" err="1">
                    <a:solidFill>
                      <a:schemeClr val="bg1">
                        <a:lumMod val="95000"/>
                      </a:schemeClr>
                    </a:solidFill>
                  </a:rPr>
                  <a:t>ARTHiMETIC</a:t>
                </a:r>
                <a:r>
                  <a:rPr lang="en-US" dirty="0">
                    <a:solidFill>
                      <a:schemeClr val="bg1">
                        <a:lumMod val="95000"/>
                      </a:schemeClr>
                    </a:solidFill>
                  </a:rPr>
                  <a:t> PROGRESSION we need  2 ingredients :-</a:t>
                </a:r>
              </a:p>
              <a:p>
                <a:pPr marL="742950" lvl="1" indent="-285750">
                  <a:buFont typeface="Arial" panose="020B0604020202020204" pitchFamily="34" charset="0"/>
                  <a:buChar char="•"/>
                </a:pPr>
                <a:r>
                  <a:rPr lang="en-US" dirty="0">
                    <a:solidFill>
                      <a:schemeClr val="bg1">
                        <a:lumMod val="95000"/>
                      </a:schemeClr>
                    </a:solidFill>
                  </a:rPr>
                  <a:t>First Term (</a:t>
                </a:r>
                <a14:m>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1</m:t>
                        </m:r>
                      </m:sub>
                    </m:sSub>
                  </m:oMath>
                </a14:m>
                <a:r>
                  <a:rPr lang="en-US" dirty="0">
                    <a:solidFill>
                      <a:schemeClr val="bg1">
                        <a:lumMod val="95000"/>
                      </a:schemeClr>
                    </a:solidFill>
                  </a:rPr>
                  <a:t>)</a:t>
                </a:r>
              </a:p>
              <a:p>
                <a:pPr marL="742950" lvl="1" indent="-285750">
                  <a:buFont typeface="Arial" panose="020B0604020202020204" pitchFamily="34" charset="0"/>
                  <a:buChar char="•"/>
                </a:pPr>
                <a:r>
                  <a:rPr lang="en-US" dirty="0">
                    <a:solidFill>
                      <a:schemeClr val="bg1">
                        <a:lumMod val="95000"/>
                      </a:schemeClr>
                    </a:solidFill>
                  </a:rPr>
                  <a:t>Common Difference (</a:t>
                </a:r>
                <a14:m>
                  <m:oMath xmlns:m="http://schemas.openxmlformats.org/officeDocument/2006/math">
                    <m:r>
                      <a:rPr lang="en-US" i="1" smtClean="0">
                        <a:solidFill>
                          <a:schemeClr val="bg1">
                            <a:lumMod val="95000"/>
                          </a:schemeClr>
                        </a:solidFill>
                        <a:latin typeface="Cambria Math" panose="02040503050406030204" pitchFamily="18" charset="0"/>
                      </a:rPr>
                      <m:t>𝑑</m:t>
                    </m:r>
                    <m:r>
                      <a:rPr lang="en-US" b="0" i="0" smtClean="0">
                        <a:solidFill>
                          <a:schemeClr val="bg1">
                            <a:lumMod val="95000"/>
                          </a:schemeClr>
                        </a:solidFill>
                        <a:latin typeface="Cambria Math" panose="02040503050406030204" pitchFamily="18" charset="0"/>
                      </a:rPr>
                      <m:t>)</m:t>
                    </m:r>
                  </m:oMath>
                </a14:m>
                <a:endParaRPr lang="en-IN" dirty="0">
                  <a:solidFill>
                    <a:schemeClr val="bg1">
                      <a:lumMod val="95000"/>
                    </a:schemeClr>
                  </a:solidFill>
                </a:endParaRPr>
              </a:p>
              <a:p>
                <a:pPr marL="742950" lvl="1" indent="-285750">
                  <a:buFont typeface="Arial" panose="020B0604020202020204" pitchFamily="34" charset="0"/>
                  <a:buChar char="•"/>
                </a:pPr>
                <a:endParaRPr lang="en-IN" dirty="0">
                  <a:solidFill>
                    <a:schemeClr val="bg1">
                      <a:lumMod val="95000"/>
                    </a:schemeClr>
                  </a:solidFill>
                </a:endParaRPr>
              </a:p>
              <a:p>
                <a:pPr marL="742950" lvl="1" indent="-285750">
                  <a:buFont typeface="Wingdings" panose="05000000000000000000" pitchFamily="2" charset="2"/>
                  <a:buChar char="v"/>
                </a:pPr>
                <a:endParaRPr lang="en-IN" dirty="0">
                  <a:solidFill>
                    <a:schemeClr val="bg1">
                      <a:lumMod val="95000"/>
                    </a:schemeClr>
                  </a:solidFill>
                </a:endParaRPr>
              </a:p>
            </p:txBody>
          </p:sp>
        </mc:Choice>
        <mc:Fallback xmlns="">
          <p:sp>
            <p:nvSpPr>
              <p:cNvPr id="15" name="TextBox 14">
                <a:extLst>
                  <a:ext uri="{FF2B5EF4-FFF2-40B4-BE49-F238E27FC236}">
                    <a16:creationId xmlns:a16="http://schemas.microsoft.com/office/drawing/2014/main" id="{C174F074-2F97-6226-AF0D-49411AF9BCF3}"/>
                  </a:ext>
                </a:extLst>
              </p:cNvPr>
              <p:cNvSpPr txBox="1">
                <a:spLocks noRot="1" noChangeAspect="1" noMove="1" noResize="1" noEditPoints="1" noAdjustHandles="1" noChangeArrowheads="1" noChangeShapeType="1" noTextEdit="1"/>
              </p:cNvSpPr>
              <p:nvPr/>
            </p:nvSpPr>
            <p:spPr>
              <a:xfrm>
                <a:off x="-10983989" y="2044006"/>
                <a:ext cx="10134600" cy="1754326"/>
              </a:xfrm>
              <a:prstGeom prst="rect">
                <a:avLst/>
              </a:prstGeom>
              <a:blipFill>
                <a:blip r:embed="rId3"/>
                <a:stretch>
                  <a:fillRect l="-361" t="-17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5CBDEC-9A71-A178-E4A1-AEAD0A5761C8}"/>
                  </a:ext>
                </a:extLst>
              </p:cNvPr>
              <p:cNvSpPr txBox="1"/>
              <p:nvPr/>
            </p:nvSpPr>
            <p:spPr>
              <a:xfrm>
                <a:off x="-11589810" y="3798332"/>
                <a:ext cx="4419600"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chemeClr val="bg1">
                        <a:lumMod val="95000"/>
                      </a:schemeClr>
                    </a:solidFill>
                  </a:rPr>
                  <a:t>By that </a:t>
                </a:r>
                <a14:m>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2</m:t>
                        </m:r>
                      </m:sub>
                    </m:sSub>
                    <m:r>
                      <a:rPr lang="en-US" i="1" smtClean="0">
                        <a:solidFill>
                          <a:schemeClr val="bg1">
                            <a:lumMod val="95000"/>
                          </a:schemeClr>
                        </a:solidFill>
                        <a:latin typeface="Cambria Math" panose="02040503050406030204" pitchFamily="18" charset="0"/>
                      </a:rPr>
                      <m:t>−</m:t>
                    </m:r>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1</m:t>
                        </m:r>
                      </m:sub>
                    </m:sSub>
                    <m:r>
                      <a:rPr lang="en-US" i="1" smtClean="0">
                        <a:solidFill>
                          <a:schemeClr val="bg1">
                            <a:lumMod val="95000"/>
                          </a:schemeClr>
                        </a:solidFill>
                        <a:latin typeface="Cambria Math" panose="02040503050406030204" pitchFamily="18" charset="0"/>
                      </a:rPr>
                      <m:t>=</m:t>
                    </m:r>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3</m:t>
                        </m:r>
                      </m:sub>
                    </m:sSub>
                    <m:r>
                      <a:rPr lang="en-US" i="1" smtClean="0">
                        <a:solidFill>
                          <a:schemeClr val="bg1">
                            <a:lumMod val="95000"/>
                          </a:schemeClr>
                        </a:solidFill>
                        <a:latin typeface="Cambria Math" panose="02040503050406030204" pitchFamily="18" charset="0"/>
                      </a:rPr>
                      <m:t>−</m:t>
                    </m:r>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𝑎</m:t>
                        </m:r>
                      </m:e>
                      <m:sub>
                        <m:r>
                          <a:rPr lang="en-US" i="1" smtClean="0">
                            <a:solidFill>
                              <a:schemeClr val="bg1">
                                <a:lumMod val="95000"/>
                              </a:schemeClr>
                            </a:solidFill>
                            <a:latin typeface="Cambria Math" panose="02040503050406030204" pitchFamily="18" charset="0"/>
                          </a:rPr>
                          <m:t>2</m:t>
                        </m:r>
                      </m:sub>
                    </m:sSub>
                    <m:r>
                      <a:rPr lang="en-US" i="1" smtClean="0">
                        <a:solidFill>
                          <a:schemeClr val="bg1">
                            <a:lumMod val="95000"/>
                          </a:schemeClr>
                        </a:solidFill>
                        <a:latin typeface="Cambria Math" panose="02040503050406030204" pitchFamily="18" charset="0"/>
                      </a:rPr>
                      <m:t>=</m:t>
                    </m:r>
                    <m:r>
                      <a:rPr lang="en-US" i="1" smtClean="0">
                        <a:solidFill>
                          <a:schemeClr val="bg1">
                            <a:lumMod val="95000"/>
                          </a:schemeClr>
                        </a:solidFill>
                        <a:latin typeface="Cambria Math" panose="02040503050406030204" pitchFamily="18" charset="0"/>
                      </a:rPr>
                      <m:t>𝑑</m:t>
                    </m:r>
                  </m:oMath>
                </a14:m>
                <a:endParaRPr lang="en-IN" dirty="0">
                  <a:solidFill>
                    <a:schemeClr val="bg1">
                      <a:lumMod val="95000"/>
                    </a:schemeClr>
                  </a:solidFill>
                </a:endParaRPr>
              </a:p>
            </p:txBody>
          </p:sp>
        </mc:Choice>
        <mc:Fallback xmlns="">
          <p:sp>
            <p:nvSpPr>
              <p:cNvPr id="16" name="TextBox 15">
                <a:extLst>
                  <a:ext uri="{FF2B5EF4-FFF2-40B4-BE49-F238E27FC236}">
                    <a16:creationId xmlns:a16="http://schemas.microsoft.com/office/drawing/2014/main" id="{FA5CBDEC-9A71-A178-E4A1-AEAD0A5761C8}"/>
                  </a:ext>
                </a:extLst>
              </p:cNvPr>
              <p:cNvSpPr txBox="1">
                <a:spLocks noRot="1" noChangeAspect="1" noMove="1" noResize="1" noEditPoints="1" noAdjustHandles="1" noChangeArrowheads="1" noChangeShapeType="1" noTextEdit="1"/>
              </p:cNvSpPr>
              <p:nvPr/>
            </p:nvSpPr>
            <p:spPr>
              <a:xfrm>
                <a:off x="-11589810" y="3798332"/>
                <a:ext cx="4419600" cy="369332"/>
              </a:xfrm>
              <a:prstGeom prst="rect">
                <a:avLst/>
              </a:prstGeom>
              <a:blipFill>
                <a:blip r:embed="rId4"/>
                <a:stretch>
                  <a:fillRect l="-966" t="-8197" b="-24590"/>
                </a:stretch>
              </a:blipFill>
            </p:spPr>
            <p:txBody>
              <a:bodyPr/>
              <a:lstStyle/>
              <a:p>
                <a:r>
                  <a:rPr lang="en-IN">
                    <a:noFill/>
                  </a:rPr>
                  <a:t> </a:t>
                </a:r>
              </a:p>
            </p:txBody>
          </p:sp>
        </mc:Fallback>
      </mc:AlternateContent>
      <p:grpSp>
        <p:nvGrpSpPr>
          <p:cNvPr id="21" name="Group 20">
            <a:extLst>
              <a:ext uri="{FF2B5EF4-FFF2-40B4-BE49-F238E27FC236}">
                <a16:creationId xmlns:a16="http://schemas.microsoft.com/office/drawing/2014/main" id="{C4A891D6-1C89-FBB2-529E-4980EFF30DE3}"/>
              </a:ext>
            </a:extLst>
          </p:cNvPr>
          <p:cNvGrpSpPr/>
          <p:nvPr/>
        </p:nvGrpSpPr>
        <p:grpSpPr>
          <a:xfrm>
            <a:off x="1389554" y="9384877"/>
            <a:ext cx="10348611" cy="1914525"/>
            <a:chOff x="1160954" y="4584277"/>
            <a:chExt cx="10348611" cy="1914525"/>
          </a:xfrm>
        </p:grpSpPr>
        <p:pic>
          <p:nvPicPr>
            <p:cNvPr id="18" name="Picture 17">
              <a:extLst>
                <a:ext uri="{FF2B5EF4-FFF2-40B4-BE49-F238E27FC236}">
                  <a16:creationId xmlns:a16="http://schemas.microsoft.com/office/drawing/2014/main" id="{5648DF6B-7568-A56D-5D93-528F5991F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7765" y="4584277"/>
              <a:ext cx="1701800" cy="1914525"/>
            </a:xfrm>
            <a:prstGeom prst="rect">
              <a:avLst/>
            </a:prstGeom>
          </p:spPr>
        </p:pic>
        <p:pic>
          <p:nvPicPr>
            <p:cNvPr id="20" name="Picture 19">
              <a:extLst>
                <a:ext uri="{FF2B5EF4-FFF2-40B4-BE49-F238E27FC236}">
                  <a16:creationId xmlns:a16="http://schemas.microsoft.com/office/drawing/2014/main" id="{12DFDAEA-5A8B-D64C-DB0F-523A95D70CD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60954" y="5135349"/>
              <a:ext cx="1363453" cy="1363453"/>
            </a:xfrm>
            <a:prstGeom prst="rect">
              <a:avLst/>
            </a:prstGeom>
          </p:spPr>
        </p:pic>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9EA71EA-B04B-FD4C-E542-1AC23F6DC856}"/>
                  </a:ext>
                </a:extLst>
              </p:cNvPr>
              <p:cNvSpPr txBox="1"/>
              <p:nvPr/>
            </p:nvSpPr>
            <p:spPr>
              <a:xfrm>
                <a:off x="2555531" y="721587"/>
                <a:ext cx="7119037" cy="781561"/>
              </a:xfrm>
              <a:prstGeom prst="rect">
                <a:avLst/>
              </a:prstGeom>
              <a:noFill/>
            </p:spPr>
            <p:txBody>
              <a:bodyPr wrap="square" rtlCol="0">
                <a:spAutoFit/>
              </a:bodyPr>
              <a:lstStyle/>
              <a:p>
                <a:pPr algn="ctr"/>
                <a:r>
                  <a:rPr lang="en-US" sz="4400" b="1" u="sng" dirty="0">
                    <a:solidFill>
                      <a:srgbClr val="F2C04D"/>
                    </a:solidFill>
                  </a:rPr>
                  <a:t>Sum To The </a:t>
                </a:r>
                <a14:m>
                  <m:oMath xmlns:m="http://schemas.openxmlformats.org/officeDocument/2006/math">
                    <m:sSup>
                      <m:sSupPr>
                        <m:ctrlPr>
                          <a:rPr lang="en-US" sz="4400" b="1" i="1" u="sng" smtClean="0">
                            <a:solidFill>
                              <a:srgbClr val="F2C04D"/>
                            </a:solidFill>
                            <a:latin typeface="Cambria Math" panose="02040503050406030204" pitchFamily="18" charset="0"/>
                          </a:rPr>
                        </m:ctrlPr>
                      </m:sSupPr>
                      <m:e>
                        <m:r>
                          <a:rPr lang="en-US" sz="4400" b="1" i="1" u="sng" smtClean="0">
                            <a:solidFill>
                              <a:srgbClr val="F2C04D"/>
                            </a:solidFill>
                            <a:latin typeface="Cambria Math" panose="02040503050406030204" pitchFamily="18" charset="0"/>
                          </a:rPr>
                          <m:t>𝑛</m:t>
                        </m:r>
                      </m:e>
                      <m:sup>
                        <m:r>
                          <a:rPr lang="en-US" sz="4400" b="1" i="1" u="sng" smtClean="0">
                            <a:solidFill>
                              <a:srgbClr val="F2C04D"/>
                            </a:solidFill>
                            <a:latin typeface="Cambria Math" panose="02040503050406030204" pitchFamily="18" charset="0"/>
                          </a:rPr>
                          <m:t>𝑡h</m:t>
                        </m:r>
                      </m:sup>
                    </m:sSup>
                  </m:oMath>
                </a14:m>
                <a:r>
                  <a:rPr lang="en-IN" sz="4400" b="1" u="sng" dirty="0">
                    <a:solidFill>
                      <a:srgbClr val="F2C04D"/>
                    </a:solidFill>
                  </a:rPr>
                  <a:t> Term</a:t>
                </a:r>
              </a:p>
            </p:txBody>
          </p:sp>
        </mc:Choice>
        <mc:Fallback xmlns="">
          <p:sp>
            <p:nvSpPr>
              <p:cNvPr id="2" name="TextBox 1">
                <a:extLst>
                  <a:ext uri="{FF2B5EF4-FFF2-40B4-BE49-F238E27FC236}">
                    <a16:creationId xmlns:a16="http://schemas.microsoft.com/office/drawing/2014/main" id="{49EA71EA-B04B-FD4C-E542-1AC23F6DC856}"/>
                  </a:ext>
                </a:extLst>
              </p:cNvPr>
              <p:cNvSpPr txBox="1">
                <a:spLocks noRot="1" noChangeAspect="1" noMove="1" noResize="1" noEditPoints="1" noAdjustHandles="1" noChangeArrowheads="1" noChangeShapeType="1" noTextEdit="1"/>
              </p:cNvSpPr>
              <p:nvPr/>
            </p:nvSpPr>
            <p:spPr>
              <a:xfrm>
                <a:off x="2555531" y="721587"/>
                <a:ext cx="7119037" cy="781561"/>
              </a:xfrm>
              <a:prstGeom prst="rect">
                <a:avLst/>
              </a:prstGeom>
              <a:blipFill>
                <a:blip r:embed="rId7"/>
                <a:stretch>
                  <a:fillRect t="-13178" b="-3643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56BD16-1986-A7AE-F7C7-59CA5809A9F5}"/>
                  </a:ext>
                </a:extLst>
              </p:cNvPr>
              <p:cNvSpPr txBox="1"/>
              <p:nvPr/>
            </p:nvSpPr>
            <p:spPr>
              <a:xfrm>
                <a:off x="1150374" y="2044006"/>
                <a:ext cx="10146891" cy="2474075"/>
              </a:xfrm>
              <a:prstGeom prst="rect">
                <a:avLst/>
              </a:prstGeom>
              <a:noFill/>
            </p:spPr>
            <p:txBody>
              <a:bodyPr wrap="square" rtlCol="0">
                <a:spAutoFit/>
              </a:bodyPr>
              <a:lstStyle/>
              <a:p>
                <a:pPr>
                  <a:buFont typeface="Arial" panose="020B0604020202020204" pitchFamily="34" charset="0"/>
                  <a:buChar char="•"/>
                </a:pPr>
                <a:r>
                  <a:rPr lang="en-US" dirty="0">
                    <a:solidFill>
                      <a:schemeClr val="bg1">
                        <a:lumMod val="95000"/>
                      </a:schemeClr>
                    </a:solidFill>
                  </a:rPr>
                  <a:t>To find the total number of </a:t>
                </a:r>
                <a:r>
                  <a:rPr lang="en-US" dirty="0" err="1">
                    <a:solidFill>
                      <a:schemeClr val="bg1">
                        <a:lumMod val="95000"/>
                      </a:schemeClr>
                    </a:solidFill>
                  </a:rPr>
                  <a:t>chocobi</a:t>
                </a:r>
                <a:r>
                  <a:rPr lang="en-US" dirty="0">
                    <a:solidFill>
                      <a:schemeClr val="bg1">
                        <a:lumMod val="95000"/>
                      </a:schemeClr>
                    </a:solidFill>
                  </a:rPr>
                  <a:t> you’ll have after a certain number of days, use the sum formula:</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𝑛</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𝑛</m:t>
                          </m:r>
                        </m:num>
                        <m:den>
                          <m:r>
                            <a:rPr lang="en-US" i="1" smtClean="0">
                              <a:solidFill>
                                <a:schemeClr val="bg1">
                                  <a:lumMod val="95000"/>
                                </a:schemeClr>
                              </a:solidFill>
                              <a:latin typeface="Cambria Math" panose="02040503050406030204" pitchFamily="18" charset="0"/>
                            </a:rPr>
                            <m:t>2</m:t>
                          </m:r>
                        </m:den>
                      </m:f>
                      <m:r>
                        <a:rPr lang="en-US" i="1" smtClean="0">
                          <a:solidFill>
                            <a:schemeClr val="bg1">
                              <a:lumMod val="95000"/>
                            </a:schemeClr>
                          </a:solidFill>
                          <a:latin typeface="Cambria Math" panose="02040503050406030204" pitchFamily="18" charset="0"/>
                        </a:rPr>
                        <m:t>×</m:t>
                      </m:r>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m:t>
                          </m:r>
                          <m:r>
                            <a:rPr lang="en-US" i="1" smtClean="0">
                              <a:solidFill>
                                <a:schemeClr val="bg1">
                                  <a:lumMod val="95000"/>
                                </a:schemeClr>
                              </a:solidFill>
                              <a:latin typeface="Cambria Math" panose="02040503050406030204" pitchFamily="18" charset="0"/>
                            </a:rPr>
                            <m:t>𝑎</m:t>
                          </m:r>
                          <m:r>
                            <a:rPr lang="en-US" i="1" smtClean="0">
                              <a:solidFill>
                                <a:schemeClr val="bg1">
                                  <a:lumMod val="95000"/>
                                </a:schemeClr>
                              </a:solidFill>
                              <a:latin typeface="Cambria Math" panose="02040503050406030204" pitchFamily="18" charset="0"/>
                            </a:rPr>
                            <m:t>+</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𝑛</m:t>
                              </m:r>
                              <m:r>
                                <a:rPr lang="en-US" i="1" smtClean="0">
                                  <a:solidFill>
                                    <a:schemeClr val="bg1">
                                      <a:lumMod val="95000"/>
                                    </a:schemeClr>
                                  </a:solidFill>
                                  <a:latin typeface="Cambria Math" panose="02040503050406030204" pitchFamily="18" charset="0"/>
                                </a:rPr>
                                <m:t>−1</m:t>
                              </m:r>
                            </m:e>
                          </m:d>
                          <m:r>
                            <a:rPr lang="en-US" i="1" smtClean="0">
                              <a:solidFill>
                                <a:schemeClr val="bg1">
                                  <a:lumMod val="95000"/>
                                </a:schemeClr>
                              </a:solidFill>
                              <a:latin typeface="Cambria Math" panose="02040503050406030204" pitchFamily="18" charset="0"/>
                            </a:rPr>
                            <m:t>𝑑</m:t>
                          </m:r>
                        </m:e>
                      </m:d>
                    </m:oMath>
                  </m:oMathPara>
                </a14:m>
                <a:endParaRPr lang="en-US" dirty="0">
                  <a:solidFill>
                    <a:schemeClr val="bg1">
                      <a:lumMod val="95000"/>
                    </a:schemeClr>
                  </a:solidFill>
                </a:endParaRPr>
              </a:p>
              <a:p>
                <a:endParaRPr lang="en-US" dirty="0">
                  <a:solidFill>
                    <a:schemeClr val="bg1">
                      <a:lumMod val="95000"/>
                    </a:schemeClr>
                  </a:solidFill>
                </a:endParaRPr>
              </a:p>
              <a:p>
                <a:r>
                  <a:rPr lang="en-US" b="1" dirty="0">
                    <a:solidFill>
                      <a:schemeClr val="bg1">
                        <a:lumMod val="95000"/>
                      </a:schemeClr>
                    </a:solidFill>
                  </a:rPr>
                  <a:t>Example:</a:t>
                </a:r>
                <a:r>
                  <a:rPr lang="en-US" dirty="0">
                    <a:solidFill>
                      <a:schemeClr val="bg1">
                        <a:lumMod val="95000"/>
                      </a:schemeClr>
                    </a:solidFill>
                  </a:rPr>
                  <a:t> To find the total number of </a:t>
                </a:r>
                <a:r>
                  <a:rPr lang="en-US" dirty="0" err="1">
                    <a:solidFill>
                      <a:schemeClr val="bg1">
                        <a:lumMod val="95000"/>
                      </a:schemeClr>
                    </a:solidFill>
                  </a:rPr>
                  <a:t>chocobi</a:t>
                </a:r>
                <a:r>
                  <a:rPr lang="en-US" dirty="0">
                    <a:solidFill>
                      <a:schemeClr val="bg1">
                        <a:lumMod val="95000"/>
                      </a:schemeClr>
                    </a:solidFill>
                  </a:rPr>
                  <a:t> after 5 days:</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5</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5</m:t>
                          </m:r>
                        </m:num>
                        <m:den>
                          <m:r>
                            <a:rPr lang="en-US" i="1" smtClean="0">
                              <a:solidFill>
                                <a:schemeClr val="bg1">
                                  <a:lumMod val="95000"/>
                                </a:schemeClr>
                              </a:solidFill>
                              <a:latin typeface="Cambria Math" panose="02040503050406030204" pitchFamily="18" charset="0"/>
                            </a:rPr>
                            <m:t>2</m:t>
                          </m:r>
                        </m:den>
                      </m:f>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2×3+</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5−1</m:t>
                              </m:r>
                            </m:e>
                          </m:d>
                        </m:e>
                      </m:d>
                      <m:r>
                        <a:rPr lang="en-US" i="1" smtClean="0">
                          <a:solidFill>
                            <a:schemeClr val="bg1">
                              <a:lumMod val="95000"/>
                            </a:schemeClr>
                          </a:solidFill>
                          <a:latin typeface="Cambria Math" panose="02040503050406030204" pitchFamily="18" charset="0"/>
                        </a:rPr>
                        <m:t>=35</m:t>
                      </m:r>
                    </m:oMath>
                  </m:oMathPara>
                </a14:m>
                <a:endParaRPr lang="en-US" dirty="0">
                  <a:solidFill>
                    <a:schemeClr val="bg1">
                      <a:lumMod val="95000"/>
                    </a:schemeClr>
                  </a:solidFill>
                </a:endParaRPr>
              </a:p>
              <a:p>
                <a:endParaRPr lang="en-US" dirty="0">
                  <a:solidFill>
                    <a:schemeClr val="bg1">
                      <a:lumMod val="95000"/>
                    </a:schemeClr>
                  </a:solidFill>
                </a:endParaRPr>
              </a:p>
              <a:p>
                <a:pPr>
                  <a:buFont typeface="Arial" panose="020B0604020202020204" pitchFamily="34" charset="0"/>
                  <a:buChar char="•"/>
                </a:pPr>
                <a:r>
                  <a:rPr lang="en-US" dirty="0">
                    <a:solidFill>
                      <a:schemeClr val="bg1">
                        <a:lumMod val="95000"/>
                      </a:schemeClr>
                    </a:solidFill>
                  </a:rPr>
                  <a:t>So, you’ll have a total of 35 </a:t>
                </a:r>
                <a:r>
                  <a:rPr lang="en-US" dirty="0" err="1">
                    <a:solidFill>
                      <a:schemeClr val="bg1">
                        <a:lumMod val="95000"/>
                      </a:schemeClr>
                    </a:solidFill>
                  </a:rPr>
                  <a:t>chocobi</a:t>
                </a:r>
                <a:r>
                  <a:rPr lang="en-US" dirty="0">
                    <a:solidFill>
                      <a:schemeClr val="bg1">
                        <a:lumMod val="95000"/>
                      </a:schemeClr>
                    </a:solidFill>
                  </a:rPr>
                  <a:t> after 5 days.</a:t>
                </a:r>
              </a:p>
            </p:txBody>
          </p:sp>
        </mc:Choice>
        <mc:Fallback xmlns="">
          <p:sp>
            <p:nvSpPr>
              <p:cNvPr id="3" name="TextBox 2">
                <a:extLst>
                  <a:ext uri="{FF2B5EF4-FFF2-40B4-BE49-F238E27FC236}">
                    <a16:creationId xmlns:a16="http://schemas.microsoft.com/office/drawing/2014/main" id="{6056BD16-1986-A7AE-F7C7-59CA5809A9F5}"/>
                  </a:ext>
                </a:extLst>
              </p:cNvPr>
              <p:cNvSpPr txBox="1">
                <a:spLocks noRot="1" noChangeAspect="1" noMove="1" noResize="1" noEditPoints="1" noAdjustHandles="1" noChangeArrowheads="1" noChangeShapeType="1" noTextEdit="1"/>
              </p:cNvSpPr>
              <p:nvPr/>
            </p:nvSpPr>
            <p:spPr>
              <a:xfrm>
                <a:off x="1150374" y="2044006"/>
                <a:ext cx="10146891" cy="2474075"/>
              </a:xfrm>
              <a:prstGeom prst="rect">
                <a:avLst/>
              </a:prstGeom>
              <a:blipFill>
                <a:blip r:embed="rId8"/>
                <a:stretch>
                  <a:fillRect l="-541" t="-1232" b="-2956"/>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F33149A1-40AB-CE15-F3BE-C70A939E66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5894" y="1233340"/>
            <a:ext cx="4383080" cy="7784350"/>
          </a:xfrm>
          <a:prstGeom prst="rect">
            <a:avLst/>
          </a:prstGeom>
        </p:spPr>
      </p:pic>
      <p:pic>
        <p:nvPicPr>
          <p:cNvPr id="9" name="Picture 8">
            <a:extLst>
              <a:ext uri="{FF2B5EF4-FFF2-40B4-BE49-F238E27FC236}">
                <a16:creationId xmlns:a16="http://schemas.microsoft.com/office/drawing/2014/main" id="{A949A2E8-CFBE-BF45-2EE6-F6804E66F7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sp>
        <p:nvSpPr>
          <p:cNvPr id="6" name="TextBox 5">
            <a:extLst>
              <a:ext uri="{FF2B5EF4-FFF2-40B4-BE49-F238E27FC236}">
                <a16:creationId xmlns:a16="http://schemas.microsoft.com/office/drawing/2014/main" id="{36C6AEBE-155A-379D-ED05-80BDA75B31DA}"/>
              </a:ext>
            </a:extLst>
          </p:cNvPr>
          <p:cNvSpPr txBox="1"/>
          <p:nvPr/>
        </p:nvSpPr>
        <p:spPr>
          <a:xfrm>
            <a:off x="-9548166" y="721587"/>
            <a:ext cx="4206240" cy="769441"/>
          </a:xfrm>
          <a:prstGeom prst="rect">
            <a:avLst/>
          </a:prstGeom>
          <a:noFill/>
        </p:spPr>
        <p:txBody>
          <a:bodyPr wrap="square" rtlCol="0">
            <a:spAutoFit/>
          </a:bodyPr>
          <a:lstStyle/>
          <a:p>
            <a:pPr algn="ctr"/>
            <a:r>
              <a:rPr lang="en-US" sz="4400" b="1" u="sng" dirty="0">
                <a:solidFill>
                  <a:srgbClr val="F2C04D"/>
                </a:solidFill>
              </a:rPr>
              <a:t>MONEY TALKS</a:t>
            </a:r>
            <a:endParaRPr lang="en-IN" sz="4400" b="1" u="sng" dirty="0">
              <a:solidFill>
                <a:srgbClr val="F2C04D"/>
              </a:solidFill>
            </a:endParaRPr>
          </a:p>
        </p:txBody>
      </p:sp>
    </p:spTree>
    <p:extLst>
      <p:ext uri="{BB962C8B-B14F-4D97-AF65-F5344CB8AC3E}">
        <p14:creationId xmlns:p14="http://schemas.microsoft.com/office/powerpoint/2010/main" val="1083769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8C3A3E-2C76-3972-47FA-58A4B5F5E39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4956F44-F344-91FD-D5A3-9F4F2BDDDDEB}"/>
              </a:ext>
            </a:extLst>
          </p:cNvPr>
          <p:cNvPicPr>
            <a:picLocks noChangeAspect="1"/>
          </p:cNvPicPr>
          <p:nvPr/>
        </p:nvPicPr>
        <p:blipFill>
          <a:blip r:embed="rId3">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5E20A10E-4A2A-DAF7-31D1-6E14E2E33D8F}"/>
              </a:ext>
            </a:extLst>
          </p:cNvPr>
          <p:cNvSpPr/>
          <p:nvPr/>
        </p:nvSpPr>
        <p:spPr>
          <a:xfrm>
            <a:off x="285750" y="285750"/>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B45B92-085A-4ED4-A9CD-7D3F56A6CD45}"/>
                  </a:ext>
                </a:extLst>
              </p:cNvPr>
              <p:cNvSpPr txBox="1"/>
              <p:nvPr/>
            </p:nvSpPr>
            <p:spPr>
              <a:xfrm>
                <a:off x="15166631" y="912087"/>
                <a:ext cx="7119037" cy="781561"/>
              </a:xfrm>
              <a:prstGeom prst="rect">
                <a:avLst/>
              </a:prstGeom>
              <a:noFill/>
            </p:spPr>
            <p:txBody>
              <a:bodyPr wrap="square" rtlCol="0">
                <a:spAutoFit/>
              </a:bodyPr>
              <a:lstStyle/>
              <a:p>
                <a:pPr algn="ctr"/>
                <a:r>
                  <a:rPr lang="en-US" sz="4400" b="1" u="sng" dirty="0">
                    <a:solidFill>
                      <a:srgbClr val="F2C04D"/>
                    </a:solidFill>
                  </a:rPr>
                  <a:t>Sum To The </a:t>
                </a:r>
                <a14:m>
                  <m:oMath xmlns:m="http://schemas.openxmlformats.org/officeDocument/2006/math">
                    <m:sSup>
                      <m:sSupPr>
                        <m:ctrlPr>
                          <a:rPr lang="en-US" sz="4400" b="1" i="1" u="sng" smtClean="0">
                            <a:solidFill>
                              <a:srgbClr val="F2C04D"/>
                            </a:solidFill>
                            <a:latin typeface="Cambria Math" panose="02040503050406030204" pitchFamily="18" charset="0"/>
                          </a:rPr>
                        </m:ctrlPr>
                      </m:sSupPr>
                      <m:e>
                        <m:r>
                          <a:rPr lang="en-US" sz="4400" b="1" i="1" u="sng" smtClean="0">
                            <a:solidFill>
                              <a:srgbClr val="F2C04D"/>
                            </a:solidFill>
                            <a:latin typeface="Cambria Math" panose="02040503050406030204" pitchFamily="18" charset="0"/>
                          </a:rPr>
                          <m:t>𝑛</m:t>
                        </m:r>
                      </m:e>
                      <m:sup>
                        <m:r>
                          <a:rPr lang="en-US" sz="4400" b="1" i="1" u="sng" smtClean="0">
                            <a:solidFill>
                              <a:srgbClr val="F2C04D"/>
                            </a:solidFill>
                            <a:latin typeface="Cambria Math" panose="02040503050406030204" pitchFamily="18" charset="0"/>
                          </a:rPr>
                          <m:t>𝑡h</m:t>
                        </m:r>
                      </m:sup>
                    </m:sSup>
                  </m:oMath>
                </a14:m>
                <a:r>
                  <a:rPr lang="en-IN" sz="4400" b="1" u="sng" dirty="0">
                    <a:solidFill>
                      <a:srgbClr val="F2C04D"/>
                    </a:solidFill>
                  </a:rPr>
                  <a:t> Term</a:t>
                </a:r>
              </a:p>
            </p:txBody>
          </p:sp>
        </mc:Choice>
        <mc:Fallback xmlns="">
          <p:sp>
            <p:nvSpPr>
              <p:cNvPr id="2" name="TextBox 1">
                <a:extLst>
                  <a:ext uri="{FF2B5EF4-FFF2-40B4-BE49-F238E27FC236}">
                    <a16:creationId xmlns:a16="http://schemas.microsoft.com/office/drawing/2014/main" id="{22B45B92-085A-4ED4-A9CD-7D3F56A6CD45}"/>
                  </a:ext>
                </a:extLst>
              </p:cNvPr>
              <p:cNvSpPr txBox="1">
                <a:spLocks noRot="1" noChangeAspect="1" noMove="1" noResize="1" noEditPoints="1" noAdjustHandles="1" noChangeArrowheads="1" noChangeShapeType="1" noTextEdit="1"/>
              </p:cNvSpPr>
              <p:nvPr/>
            </p:nvSpPr>
            <p:spPr>
              <a:xfrm>
                <a:off x="15166631" y="912087"/>
                <a:ext cx="7119037" cy="781561"/>
              </a:xfrm>
              <a:prstGeom prst="rect">
                <a:avLst/>
              </a:prstGeom>
              <a:blipFill>
                <a:blip r:embed="rId4"/>
                <a:stretch>
                  <a:fillRect t="-14063" b="-3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8F3D61-BD7C-725E-0520-0FC9BCBE4945}"/>
                  </a:ext>
                </a:extLst>
              </p:cNvPr>
              <p:cNvSpPr txBox="1"/>
              <p:nvPr/>
            </p:nvSpPr>
            <p:spPr>
              <a:xfrm>
                <a:off x="-10580166" y="2191962"/>
                <a:ext cx="10146891" cy="2474075"/>
              </a:xfrm>
              <a:prstGeom prst="rect">
                <a:avLst/>
              </a:prstGeom>
              <a:noFill/>
            </p:spPr>
            <p:txBody>
              <a:bodyPr wrap="square" rtlCol="0">
                <a:spAutoFit/>
              </a:bodyPr>
              <a:lstStyle/>
              <a:p>
                <a:pPr>
                  <a:buFont typeface="Arial" panose="020B0604020202020204" pitchFamily="34" charset="0"/>
                  <a:buChar char="•"/>
                </a:pPr>
                <a:r>
                  <a:rPr lang="en-US" dirty="0">
                    <a:solidFill>
                      <a:schemeClr val="bg1">
                        <a:lumMod val="95000"/>
                      </a:schemeClr>
                    </a:solidFill>
                  </a:rPr>
                  <a:t>To find the total number of </a:t>
                </a:r>
                <a:r>
                  <a:rPr lang="en-US" dirty="0" err="1">
                    <a:solidFill>
                      <a:schemeClr val="bg1">
                        <a:lumMod val="95000"/>
                      </a:schemeClr>
                    </a:solidFill>
                  </a:rPr>
                  <a:t>chocobi</a:t>
                </a:r>
                <a:r>
                  <a:rPr lang="en-US" dirty="0">
                    <a:solidFill>
                      <a:schemeClr val="bg1">
                        <a:lumMod val="95000"/>
                      </a:schemeClr>
                    </a:solidFill>
                  </a:rPr>
                  <a:t> you’ll have after a certain number of days, use the sum formula:</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𝑛</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𝑛</m:t>
                          </m:r>
                        </m:num>
                        <m:den>
                          <m:r>
                            <a:rPr lang="en-US" i="1" smtClean="0">
                              <a:solidFill>
                                <a:schemeClr val="bg1">
                                  <a:lumMod val="95000"/>
                                </a:schemeClr>
                              </a:solidFill>
                              <a:latin typeface="Cambria Math" panose="02040503050406030204" pitchFamily="18" charset="0"/>
                            </a:rPr>
                            <m:t>2</m:t>
                          </m:r>
                        </m:den>
                      </m:f>
                      <m:r>
                        <a:rPr lang="en-US" i="1" smtClean="0">
                          <a:solidFill>
                            <a:schemeClr val="bg1">
                              <a:lumMod val="95000"/>
                            </a:schemeClr>
                          </a:solidFill>
                          <a:latin typeface="Cambria Math" panose="02040503050406030204" pitchFamily="18" charset="0"/>
                        </a:rPr>
                        <m:t>×</m:t>
                      </m:r>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m:t>
                          </m:r>
                          <m:r>
                            <a:rPr lang="en-US" i="1" smtClean="0">
                              <a:solidFill>
                                <a:schemeClr val="bg1">
                                  <a:lumMod val="95000"/>
                                </a:schemeClr>
                              </a:solidFill>
                              <a:latin typeface="Cambria Math" panose="02040503050406030204" pitchFamily="18" charset="0"/>
                            </a:rPr>
                            <m:t>𝑎</m:t>
                          </m:r>
                          <m:r>
                            <a:rPr lang="en-US" i="1" smtClean="0">
                              <a:solidFill>
                                <a:schemeClr val="bg1">
                                  <a:lumMod val="95000"/>
                                </a:schemeClr>
                              </a:solidFill>
                              <a:latin typeface="Cambria Math" panose="02040503050406030204" pitchFamily="18" charset="0"/>
                            </a:rPr>
                            <m:t>+</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𝑛</m:t>
                              </m:r>
                              <m:r>
                                <a:rPr lang="en-US" i="1" smtClean="0">
                                  <a:solidFill>
                                    <a:schemeClr val="bg1">
                                      <a:lumMod val="95000"/>
                                    </a:schemeClr>
                                  </a:solidFill>
                                  <a:latin typeface="Cambria Math" panose="02040503050406030204" pitchFamily="18" charset="0"/>
                                </a:rPr>
                                <m:t>−1</m:t>
                              </m:r>
                            </m:e>
                          </m:d>
                          <m:r>
                            <a:rPr lang="en-US" i="1" smtClean="0">
                              <a:solidFill>
                                <a:schemeClr val="bg1">
                                  <a:lumMod val="95000"/>
                                </a:schemeClr>
                              </a:solidFill>
                              <a:latin typeface="Cambria Math" panose="02040503050406030204" pitchFamily="18" charset="0"/>
                            </a:rPr>
                            <m:t>𝑑</m:t>
                          </m:r>
                        </m:e>
                      </m:d>
                    </m:oMath>
                  </m:oMathPara>
                </a14:m>
                <a:endParaRPr lang="en-US" dirty="0">
                  <a:solidFill>
                    <a:schemeClr val="bg1">
                      <a:lumMod val="95000"/>
                    </a:schemeClr>
                  </a:solidFill>
                </a:endParaRPr>
              </a:p>
              <a:p>
                <a:endParaRPr lang="en-US" dirty="0">
                  <a:solidFill>
                    <a:schemeClr val="bg1">
                      <a:lumMod val="95000"/>
                    </a:schemeClr>
                  </a:solidFill>
                </a:endParaRPr>
              </a:p>
              <a:p>
                <a:r>
                  <a:rPr lang="en-US" b="1" dirty="0">
                    <a:solidFill>
                      <a:schemeClr val="bg1">
                        <a:lumMod val="95000"/>
                      </a:schemeClr>
                    </a:solidFill>
                  </a:rPr>
                  <a:t>Example:</a:t>
                </a:r>
                <a:r>
                  <a:rPr lang="en-US" dirty="0">
                    <a:solidFill>
                      <a:schemeClr val="bg1">
                        <a:lumMod val="95000"/>
                      </a:schemeClr>
                    </a:solidFill>
                  </a:rPr>
                  <a:t> To find the total number of </a:t>
                </a:r>
                <a:r>
                  <a:rPr lang="en-US" dirty="0" err="1">
                    <a:solidFill>
                      <a:schemeClr val="bg1">
                        <a:lumMod val="95000"/>
                      </a:schemeClr>
                    </a:solidFill>
                  </a:rPr>
                  <a:t>chocobi</a:t>
                </a:r>
                <a:r>
                  <a:rPr lang="en-US" dirty="0">
                    <a:solidFill>
                      <a:schemeClr val="bg1">
                        <a:lumMod val="95000"/>
                      </a:schemeClr>
                    </a:solidFill>
                  </a:rPr>
                  <a:t> after 5 days:</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5</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5</m:t>
                          </m:r>
                        </m:num>
                        <m:den>
                          <m:r>
                            <a:rPr lang="en-US" i="1" smtClean="0">
                              <a:solidFill>
                                <a:schemeClr val="bg1">
                                  <a:lumMod val="95000"/>
                                </a:schemeClr>
                              </a:solidFill>
                              <a:latin typeface="Cambria Math" panose="02040503050406030204" pitchFamily="18" charset="0"/>
                            </a:rPr>
                            <m:t>2</m:t>
                          </m:r>
                        </m:den>
                      </m:f>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2×3+</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5−1</m:t>
                              </m:r>
                            </m:e>
                          </m:d>
                        </m:e>
                      </m:d>
                      <m:r>
                        <a:rPr lang="en-US" i="1" smtClean="0">
                          <a:solidFill>
                            <a:schemeClr val="bg1">
                              <a:lumMod val="95000"/>
                            </a:schemeClr>
                          </a:solidFill>
                          <a:latin typeface="Cambria Math" panose="02040503050406030204" pitchFamily="18" charset="0"/>
                        </a:rPr>
                        <m:t>=35</m:t>
                      </m:r>
                    </m:oMath>
                  </m:oMathPara>
                </a14:m>
                <a:endParaRPr lang="en-US" dirty="0">
                  <a:solidFill>
                    <a:schemeClr val="bg1">
                      <a:lumMod val="95000"/>
                    </a:schemeClr>
                  </a:solidFill>
                </a:endParaRPr>
              </a:p>
              <a:p>
                <a:endParaRPr lang="en-US" dirty="0">
                  <a:solidFill>
                    <a:schemeClr val="bg1">
                      <a:lumMod val="95000"/>
                    </a:schemeClr>
                  </a:solidFill>
                </a:endParaRPr>
              </a:p>
              <a:p>
                <a:pPr>
                  <a:buFont typeface="Arial" panose="020B0604020202020204" pitchFamily="34" charset="0"/>
                  <a:buChar char="•"/>
                </a:pPr>
                <a:r>
                  <a:rPr lang="en-US" dirty="0">
                    <a:solidFill>
                      <a:schemeClr val="bg1">
                        <a:lumMod val="95000"/>
                      </a:schemeClr>
                    </a:solidFill>
                  </a:rPr>
                  <a:t>So, you’ll have a total of 35 </a:t>
                </a:r>
                <a:r>
                  <a:rPr lang="en-US" dirty="0" err="1">
                    <a:solidFill>
                      <a:schemeClr val="bg1">
                        <a:lumMod val="95000"/>
                      </a:schemeClr>
                    </a:solidFill>
                  </a:rPr>
                  <a:t>chocobi</a:t>
                </a:r>
                <a:r>
                  <a:rPr lang="en-US" dirty="0">
                    <a:solidFill>
                      <a:schemeClr val="bg1">
                        <a:lumMod val="95000"/>
                      </a:schemeClr>
                    </a:solidFill>
                  </a:rPr>
                  <a:t> after 5 days.</a:t>
                </a:r>
              </a:p>
            </p:txBody>
          </p:sp>
        </mc:Choice>
        <mc:Fallback xmlns="">
          <p:sp>
            <p:nvSpPr>
              <p:cNvPr id="3" name="TextBox 2">
                <a:extLst>
                  <a:ext uri="{FF2B5EF4-FFF2-40B4-BE49-F238E27FC236}">
                    <a16:creationId xmlns:a16="http://schemas.microsoft.com/office/drawing/2014/main" id="{DC8F3D61-BD7C-725E-0520-0FC9BCBE4945}"/>
                  </a:ext>
                </a:extLst>
              </p:cNvPr>
              <p:cNvSpPr txBox="1">
                <a:spLocks noRot="1" noChangeAspect="1" noMove="1" noResize="1" noEditPoints="1" noAdjustHandles="1" noChangeArrowheads="1" noChangeShapeType="1" noTextEdit="1"/>
              </p:cNvSpPr>
              <p:nvPr/>
            </p:nvSpPr>
            <p:spPr>
              <a:xfrm>
                <a:off x="-10580166" y="2191962"/>
                <a:ext cx="10146891" cy="2474075"/>
              </a:xfrm>
              <a:prstGeom prst="rect">
                <a:avLst/>
              </a:prstGeom>
              <a:blipFill>
                <a:blip r:embed="rId5"/>
                <a:stretch>
                  <a:fillRect l="-480" t="-1481" b="-3210"/>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B6BD1623-57CB-0F45-3963-4FEBF129E5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sp>
        <p:nvSpPr>
          <p:cNvPr id="6" name="TextBox 5">
            <a:extLst>
              <a:ext uri="{FF2B5EF4-FFF2-40B4-BE49-F238E27FC236}">
                <a16:creationId xmlns:a16="http://schemas.microsoft.com/office/drawing/2014/main" id="{FC5EE92A-33B4-2658-A802-478BDC225EB6}"/>
              </a:ext>
            </a:extLst>
          </p:cNvPr>
          <p:cNvSpPr txBox="1"/>
          <p:nvPr/>
        </p:nvSpPr>
        <p:spPr>
          <a:xfrm>
            <a:off x="4084320" y="746760"/>
            <a:ext cx="4206240" cy="769441"/>
          </a:xfrm>
          <a:prstGeom prst="rect">
            <a:avLst/>
          </a:prstGeom>
          <a:noFill/>
        </p:spPr>
        <p:txBody>
          <a:bodyPr wrap="square" rtlCol="0">
            <a:spAutoFit/>
          </a:bodyPr>
          <a:lstStyle/>
          <a:p>
            <a:pPr algn="ctr"/>
            <a:r>
              <a:rPr lang="en-US" sz="4400" b="1" u="sng" dirty="0">
                <a:solidFill>
                  <a:srgbClr val="F2C04D"/>
                </a:solidFill>
              </a:rPr>
              <a:t>MONEY TALKS</a:t>
            </a:r>
            <a:endParaRPr lang="en-IN" sz="4400" b="1" u="sng" dirty="0">
              <a:solidFill>
                <a:srgbClr val="F2C04D"/>
              </a:solidFill>
            </a:endParaRPr>
          </a:p>
        </p:txBody>
      </p:sp>
      <p:grpSp>
        <p:nvGrpSpPr>
          <p:cNvPr id="11" name="Group 10">
            <a:extLst>
              <a:ext uri="{FF2B5EF4-FFF2-40B4-BE49-F238E27FC236}">
                <a16:creationId xmlns:a16="http://schemas.microsoft.com/office/drawing/2014/main" id="{8D96A88B-A1C8-D600-FF4F-D1FB425A394E}"/>
              </a:ext>
            </a:extLst>
          </p:cNvPr>
          <p:cNvGrpSpPr/>
          <p:nvPr/>
        </p:nvGrpSpPr>
        <p:grpSpPr>
          <a:xfrm>
            <a:off x="822960" y="1693648"/>
            <a:ext cx="11840415" cy="4967325"/>
            <a:chOff x="822960" y="1693648"/>
            <a:chExt cx="11840415" cy="496732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00C8BE-88FD-82CA-65BB-25CAA9F054B2}"/>
                    </a:ext>
                  </a:extLst>
                </p:cNvPr>
                <p:cNvSpPr txBox="1"/>
                <p:nvPr/>
              </p:nvSpPr>
              <p:spPr>
                <a:xfrm>
                  <a:off x="822960" y="1693648"/>
                  <a:ext cx="10546080" cy="3623171"/>
                </a:xfrm>
                <a:prstGeom prst="rect">
                  <a:avLst/>
                </a:prstGeom>
                <a:noFill/>
              </p:spPr>
              <p:txBody>
                <a:bodyPr wrap="square" rtlCol="0">
                  <a:spAutoFit/>
                </a:bodyPr>
                <a:lstStyle/>
                <a:p>
                  <a:r>
                    <a:rPr lang="en-US" dirty="0">
                      <a:solidFill>
                        <a:schemeClr val="bg1">
                          <a:lumMod val="95000"/>
                        </a:schemeClr>
                      </a:solidFill>
                    </a:rPr>
                    <a:t>Let’s take a story to under better: </a:t>
                  </a:r>
                  <a:r>
                    <a:rPr lang="en-US" dirty="0" err="1">
                      <a:solidFill>
                        <a:schemeClr val="bg1">
                          <a:lumMod val="95000"/>
                        </a:schemeClr>
                      </a:solidFill>
                    </a:rPr>
                    <a:t>Kazama</a:t>
                  </a:r>
                  <a:r>
                    <a:rPr lang="en-US" dirty="0">
                      <a:solidFill>
                        <a:schemeClr val="bg1">
                          <a:lumMod val="95000"/>
                        </a:schemeClr>
                      </a:solidFill>
                    </a:rPr>
                    <a:t> said to </a:t>
                  </a:r>
                  <a:r>
                    <a:rPr lang="en-US" dirty="0" err="1">
                      <a:solidFill>
                        <a:schemeClr val="bg1">
                          <a:lumMod val="95000"/>
                        </a:schemeClr>
                      </a:solidFill>
                    </a:rPr>
                    <a:t>Shinchan</a:t>
                  </a:r>
                  <a:r>
                    <a:rPr lang="en-US" dirty="0">
                      <a:solidFill>
                        <a:schemeClr val="bg1">
                          <a:lumMod val="95000"/>
                        </a:schemeClr>
                      </a:solidFill>
                    </a:rPr>
                    <a:t> that I invest 6000 rupees in my pig bank every year. Than </a:t>
                  </a:r>
                  <a:r>
                    <a:rPr lang="en-US" dirty="0" err="1">
                      <a:solidFill>
                        <a:schemeClr val="bg1">
                          <a:lumMod val="95000"/>
                        </a:schemeClr>
                      </a:solidFill>
                    </a:rPr>
                    <a:t>Shinchan</a:t>
                  </a:r>
                  <a:r>
                    <a:rPr lang="en-US" dirty="0">
                      <a:solidFill>
                        <a:schemeClr val="bg1">
                          <a:lumMod val="95000"/>
                        </a:schemeClr>
                      </a:solidFill>
                    </a:rPr>
                    <a:t> asked , when will you marry how much money would be collected. So, </a:t>
                  </a:r>
                  <a:r>
                    <a:rPr lang="en-US" dirty="0" err="1">
                      <a:solidFill>
                        <a:schemeClr val="bg1">
                          <a:lumMod val="95000"/>
                        </a:schemeClr>
                      </a:solidFill>
                    </a:rPr>
                    <a:t>Kazama</a:t>
                  </a:r>
                  <a:r>
                    <a:rPr lang="en-US" dirty="0">
                      <a:solidFill>
                        <a:schemeClr val="bg1">
                          <a:lumMod val="95000"/>
                        </a:schemeClr>
                      </a:solidFill>
                    </a:rPr>
                    <a:t> start counting on his hands than </a:t>
                  </a:r>
                  <a:r>
                    <a:rPr lang="en-US" dirty="0" err="1">
                      <a:solidFill>
                        <a:schemeClr val="bg1">
                          <a:lumMod val="95000"/>
                        </a:schemeClr>
                      </a:solidFill>
                    </a:rPr>
                    <a:t>Shinchan</a:t>
                  </a:r>
                  <a:r>
                    <a:rPr lang="en-US" dirty="0">
                      <a:solidFill>
                        <a:schemeClr val="bg1">
                          <a:lumMod val="95000"/>
                        </a:schemeClr>
                      </a:solidFill>
                    </a:rPr>
                    <a:t> said,” You Idiot”  just listen what I am saying.</a:t>
                  </a:r>
                </a:p>
                <a:p>
                  <a:r>
                    <a:rPr lang="en-US" dirty="0">
                      <a:solidFill>
                        <a:schemeClr val="bg1">
                          <a:lumMod val="95000"/>
                        </a:schemeClr>
                      </a:solidFill>
                    </a:rPr>
                    <a:t>This is how I did it:</a:t>
                  </a:r>
                </a:p>
                <a:p>
                  <a:endParaRPr lang="en-US" dirty="0">
                    <a:solidFill>
                      <a:schemeClr val="bg1">
                        <a:lumMod val="95000"/>
                      </a:schemeClr>
                    </a:solidFill>
                  </a:endParaRPr>
                </a:p>
                <a:p>
                  <a:r>
                    <a:rPr lang="en-IN" dirty="0">
                      <a:solidFill>
                        <a:schemeClr val="bg1">
                          <a:lumMod val="95000"/>
                        </a:schemeClr>
                      </a:solidFill>
                    </a:rPr>
                    <a:t>Since we know the last term that is after 21 years =&gt; </a:t>
                  </a:r>
                  <a14:m>
                    <m:oMath xmlns:m="http://schemas.openxmlformats.org/officeDocument/2006/math">
                      <m:sSub>
                        <m:sSubPr>
                          <m:ctrlPr>
                            <a:rPr lang="en-IN" i="1" smtClean="0">
                              <a:solidFill>
                                <a:schemeClr val="bg1">
                                  <a:lumMod val="95000"/>
                                </a:schemeClr>
                              </a:solidFill>
                              <a:latin typeface="Cambria Math" panose="02040503050406030204" pitchFamily="18" charset="0"/>
                            </a:rPr>
                          </m:ctrlPr>
                        </m:sSubPr>
                        <m:e>
                          <m:r>
                            <a:rPr lang="en-IN" i="1" smtClean="0">
                              <a:solidFill>
                                <a:schemeClr val="bg1">
                                  <a:lumMod val="95000"/>
                                </a:schemeClr>
                              </a:solidFill>
                              <a:latin typeface="Cambria Math" panose="02040503050406030204" pitchFamily="18" charset="0"/>
                            </a:rPr>
                            <m:t>𝑎</m:t>
                          </m:r>
                        </m:e>
                        <m:sub>
                          <m:r>
                            <a:rPr lang="en-IN" i="1" smtClean="0">
                              <a:solidFill>
                                <a:schemeClr val="bg1">
                                  <a:lumMod val="95000"/>
                                </a:schemeClr>
                              </a:solidFill>
                              <a:latin typeface="Cambria Math" panose="02040503050406030204" pitchFamily="18" charset="0"/>
                            </a:rPr>
                            <m:t>𝑛</m:t>
                          </m:r>
                        </m:sub>
                      </m:sSub>
                      <m:r>
                        <a:rPr lang="en-IN" i="1" smtClean="0">
                          <a:solidFill>
                            <a:schemeClr val="bg1">
                              <a:lumMod val="95000"/>
                            </a:schemeClr>
                          </a:solidFill>
                          <a:latin typeface="Cambria Math" panose="02040503050406030204" pitchFamily="18" charset="0"/>
                        </a:rPr>
                        <m:t>=</m:t>
                      </m:r>
                      <m:sSub>
                        <m:sSubPr>
                          <m:ctrlPr>
                            <a:rPr lang="en-IN" i="1" smtClean="0">
                              <a:solidFill>
                                <a:schemeClr val="bg1">
                                  <a:lumMod val="95000"/>
                                </a:schemeClr>
                              </a:solidFill>
                              <a:latin typeface="Cambria Math" panose="02040503050406030204" pitchFamily="18" charset="0"/>
                            </a:rPr>
                          </m:ctrlPr>
                        </m:sSubPr>
                        <m:e>
                          <m:r>
                            <a:rPr lang="en-IN" i="1" smtClean="0">
                              <a:solidFill>
                                <a:schemeClr val="bg1">
                                  <a:lumMod val="95000"/>
                                </a:schemeClr>
                              </a:solidFill>
                              <a:latin typeface="Cambria Math" panose="02040503050406030204" pitchFamily="18" charset="0"/>
                            </a:rPr>
                            <m:t>𝑎</m:t>
                          </m:r>
                        </m:e>
                        <m:sub>
                          <m:r>
                            <a:rPr lang="en-IN" i="1" smtClean="0">
                              <a:solidFill>
                                <a:schemeClr val="bg1">
                                  <a:lumMod val="95000"/>
                                </a:schemeClr>
                              </a:solidFill>
                              <a:latin typeface="Cambria Math" panose="02040503050406030204" pitchFamily="18" charset="0"/>
                            </a:rPr>
                            <m:t>21</m:t>
                          </m:r>
                        </m:sub>
                      </m:sSub>
                    </m:oMath>
                  </a14:m>
                  <a:endParaRPr lang="en-IN" dirty="0">
                    <a:solidFill>
                      <a:schemeClr val="bg1">
                        <a:lumMod val="95000"/>
                      </a:schemeClr>
                    </a:solidFill>
                  </a:endParaRPr>
                </a:p>
                <a:p>
                  <a:r>
                    <a:rPr lang="en-IN" dirty="0">
                      <a:solidFill>
                        <a:schemeClr val="bg1">
                          <a:lumMod val="95000"/>
                        </a:schemeClr>
                      </a:solidFill>
                    </a:rPr>
                    <a:t>And common difference is 500rs x 12 Month = 6000</a:t>
                  </a:r>
                </a:p>
                <a:p>
                  <a:r>
                    <a:rPr lang="en-IN" dirty="0">
                      <a:solidFill>
                        <a:schemeClr val="bg1">
                          <a:lumMod val="95000"/>
                        </a:schemeClr>
                      </a:solidFill>
                    </a:rPr>
                    <a:t>First invested money is 500 x 12  =  6000 = </a:t>
                  </a:r>
                  <a14:m>
                    <m:oMath xmlns:m="http://schemas.openxmlformats.org/officeDocument/2006/math">
                      <m:sSub>
                        <m:sSubPr>
                          <m:ctrlPr>
                            <a:rPr lang="en-IN" i="1" smtClean="0">
                              <a:solidFill>
                                <a:schemeClr val="bg1">
                                  <a:lumMod val="95000"/>
                                </a:schemeClr>
                              </a:solidFill>
                              <a:latin typeface="Cambria Math" panose="02040503050406030204" pitchFamily="18" charset="0"/>
                            </a:rPr>
                          </m:ctrlPr>
                        </m:sSubPr>
                        <m:e>
                          <m:r>
                            <a:rPr lang="en-IN" i="1" smtClean="0">
                              <a:solidFill>
                                <a:schemeClr val="bg1">
                                  <a:lumMod val="95000"/>
                                </a:schemeClr>
                              </a:solidFill>
                              <a:latin typeface="Cambria Math" panose="02040503050406030204" pitchFamily="18" charset="0"/>
                            </a:rPr>
                            <m:t>𝑎</m:t>
                          </m:r>
                        </m:e>
                        <m:sub>
                          <m:r>
                            <a:rPr lang="en-IN" i="1" smtClean="0">
                              <a:solidFill>
                                <a:schemeClr val="bg1">
                                  <a:lumMod val="95000"/>
                                </a:schemeClr>
                              </a:solidFill>
                              <a:latin typeface="Cambria Math" panose="02040503050406030204" pitchFamily="18" charset="0"/>
                            </a:rPr>
                            <m:t>1</m:t>
                          </m:r>
                        </m:sub>
                      </m:sSub>
                    </m:oMath>
                  </a14:m>
                  <a:endParaRPr lang="en-IN" dirty="0">
                    <a:solidFill>
                      <a:schemeClr val="bg1">
                        <a:lumMod val="95000"/>
                      </a:schemeClr>
                    </a:solidFill>
                  </a:endParaRPr>
                </a:p>
                <a:p>
                  <a:endParaRPr lang="en-IN" dirty="0">
                    <a:solidFill>
                      <a:schemeClr val="bg1">
                        <a:lumMod val="95000"/>
                      </a:schemeClr>
                    </a:solidFill>
                  </a:endParaRPr>
                </a:p>
                <a:p>
                  <a:pPr algn="ctr"/>
                  <a:r>
                    <a:rPr lang="en-IN" dirty="0">
                      <a:solidFill>
                        <a:schemeClr val="bg1">
                          <a:lumMod val="95000"/>
                        </a:schemeClr>
                      </a:solidFill>
                    </a:rPr>
                    <a:t>Now, </a:t>
                  </a:r>
                  <a14:m>
                    <m:oMath xmlns:m="http://schemas.openxmlformats.org/officeDocument/2006/math">
                      <m:sSub>
                        <m:sSubPr>
                          <m:ctrlPr>
                            <a:rPr lang="en-IN" i="1" smtClean="0">
                              <a:solidFill>
                                <a:schemeClr val="bg1">
                                  <a:lumMod val="95000"/>
                                </a:schemeClr>
                              </a:solidFill>
                              <a:latin typeface="Cambria Math" panose="02040503050406030204" pitchFamily="18" charset="0"/>
                            </a:rPr>
                          </m:ctrlPr>
                        </m:sSubPr>
                        <m:e>
                          <m:r>
                            <a:rPr lang="en-IN" i="1" smtClean="0">
                              <a:solidFill>
                                <a:schemeClr val="bg1">
                                  <a:lumMod val="95000"/>
                                </a:schemeClr>
                              </a:solidFill>
                              <a:latin typeface="Cambria Math" panose="02040503050406030204" pitchFamily="18" charset="0"/>
                            </a:rPr>
                            <m:t>𝑆</m:t>
                          </m:r>
                        </m:e>
                        <m:sub>
                          <m:r>
                            <a:rPr lang="en-IN" i="1" smtClean="0">
                              <a:solidFill>
                                <a:schemeClr val="bg1">
                                  <a:lumMod val="95000"/>
                                </a:schemeClr>
                              </a:solidFill>
                              <a:latin typeface="Cambria Math" panose="02040503050406030204" pitchFamily="18" charset="0"/>
                            </a:rPr>
                            <m:t>𝑛</m:t>
                          </m:r>
                        </m:sub>
                      </m:sSub>
                      <m:r>
                        <a:rPr lang="en-IN" i="1" smtClean="0">
                          <a:solidFill>
                            <a:schemeClr val="bg1">
                              <a:lumMod val="95000"/>
                            </a:schemeClr>
                          </a:solidFill>
                          <a:latin typeface="Cambria Math" panose="02040503050406030204" pitchFamily="18" charset="0"/>
                        </a:rPr>
                        <m:t>=</m:t>
                      </m:r>
                      <m:f>
                        <m:fPr>
                          <m:ctrlPr>
                            <a:rPr lang="en-IN" i="1" smtClean="0">
                              <a:solidFill>
                                <a:schemeClr val="bg1">
                                  <a:lumMod val="95000"/>
                                </a:schemeClr>
                              </a:solidFill>
                              <a:latin typeface="Cambria Math" panose="02040503050406030204" pitchFamily="18" charset="0"/>
                            </a:rPr>
                          </m:ctrlPr>
                        </m:fPr>
                        <m:num>
                          <m:r>
                            <a:rPr lang="en-IN" i="1" smtClean="0">
                              <a:solidFill>
                                <a:schemeClr val="bg1">
                                  <a:lumMod val="95000"/>
                                </a:schemeClr>
                              </a:solidFill>
                              <a:latin typeface="Cambria Math" panose="02040503050406030204" pitchFamily="18" charset="0"/>
                            </a:rPr>
                            <m:t>𝑛</m:t>
                          </m:r>
                        </m:num>
                        <m:den>
                          <m:r>
                            <a:rPr lang="en-IN" i="1" smtClean="0">
                              <a:solidFill>
                                <a:schemeClr val="bg1">
                                  <a:lumMod val="95000"/>
                                </a:schemeClr>
                              </a:solidFill>
                              <a:latin typeface="Cambria Math" panose="02040503050406030204" pitchFamily="18" charset="0"/>
                            </a:rPr>
                            <m:t>2</m:t>
                          </m:r>
                        </m:den>
                      </m:f>
                      <m:d>
                        <m:dPr>
                          <m:begChr m:val="["/>
                          <m:endChr m:val="]"/>
                          <m:ctrlPr>
                            <a:rPr lang="en-IN" i="1" smtClean="0">
                              <a:solidFill>
                                <a:schemeClr val="bg1">
                                  <a:lumMod val="95000"/>
                                </a:schemeClr>
                              </a:solidFill>
                              <a:latin typeface="Cambria Math" panose="02040503050406030204" pitchFamily="18" charset="0"/>
                            </a:rPr>
                          </m:ctrlPr>
                        </m:dPr>
                        <m:e>
                          <m:r>
                            <a:rPr lang="en-IN" i="1" smtClean="0">
                              <a:solidFill>
                                <a:schemeClr val="bg1">
                                  <a:lumMod val="95000"/>
                                </a:schemeClr>
                              </a:solidFill>
                              <a:latin typeface="Cambria Math" panose="02040503050406030204" pitchFamily="18" charset="0"/>
                            </a:rPr>
                            <m:t>2</m:t>
                          </m:r>
                          <m:r>
                            <a:rPr lang="en-IN" i="1" smtClean="0">
                              <a:solidFill>
                                <a:schemeClr val="bg1">
                                  <a:lumMod val="95000"/>
                                </a:schemeClr>
                              </a:solidFill>
                              <a:latin typeface="Cambria Math" panose="02040503050406030204" pitchFamily="18" charset="0"/>
                            </a:rPr>
                            <m:t>𝑎</m:t>
                          </m:r>
                          <m:r>
                            <a:rPr lang="en-IN" i="1" smtClean="0">
                              <a:solidFill>
                                <a:schemeClr val="bg1">
                                  <a:lumMod val="95000"/>
                                </a:schemeClr>
                              </a:solidFill>
                              <a:latin typeface="Cambria Math" panose="02040503050406030204" pitchFamily="18" charset="0"/>
                            </a:rPr>
                            <m:t>+</m:t>
                          </m:r>
                          <m:d>
                            <m:dPr>
                              <m:ctrlPr>
                                <a:rPr lang="en-IN" i="1" smtClean="0">
                                  <a:solidFill>
                                    <a:schemeClr val="bg1">
                                      <a:lumMod val="95000"/>
                                    </a:schemeClr>
                                  </a:solidFill>
                                  <a:latin typeface="Cambria Math" panose="02040503050406030204" pitchFamily="18" charset="0"/>
                                </a:rPr>
                              </m:ctrlPr>
                            </m:dPr>
                            <m:e>
                              <m:r>
                                <a:rPr lang="en-IN" i="1" smtClean="0">
                                  <a:solidFill>
                                    <a:schemeClr val="bg1">
                                      <a:lumMod val="95000"/>
                                    </a:schemeClr>
                                  </a:solidFill>
                                  <a:latin typeface="Cambria Math" panose="02040503050406030204" pitchFamily="18" charset="0"/>
                                </a:rPr>
                                <m:t>𝑛</m:t>
                              </m:r>
                              <m:r>
                                <a:rPr lang="en-IN" i="1" smtClean="0">
                                  <a:solidFill>
                                    <a:schemeClr val="bg1">
                                      <a:lumMod val="95000"/>
                                    </a:schemeClr>
                                  </a:solidFill>
                                  <a:latin typeface="Cambria Math" panose="02040503050406030204" pitchFamily="18" charset="0"/>
                                </a:rPr>
                                <m:t>−1</m:t>
                              </m:r>
                            </m:e>
                          </m:d>
                          <m:r>
                            <a:rPr lang="en-IN" i="1" smtClean="0">
                              <a:solidFill>
                                <a:schemeClr val="bg1">
                                  <a:lumMod val="95000"/>
                                </a:schemeClr>
                              </a:solidFill>
                              <a:latin typeface="Cambria Math" panose="02040503050406030204" pitchFamily="18" charset="0"/>
                            </a:rPr>
                            <m:t>𝑑</m:t>
                          </m:r>
                        </m:e>
                      </m:d>
                    </m:oMath>
                  </a14:m>
                  <a:endParaRPr lang="en-IN" dirty="0">
                    <a:solidFill>
                      <a:schemeClr val="bg1">
                        <a:lumMod val="95000"/>
                      </a:schemeClr>
                    </a:solidFill>
                  </a:endParaRPr>
                </a:p>
                <a:p>
                  <a:pPr marL="285750" indent="-285750" algn="ctr">
                    <a:buFont typeface="Symbol" panose="05050102010706020507" pitchFamily="18" charset="2"/>
                    <a:buChar char="Þ"/>
                  </a:pPr>
                  <a14:m>
                    <m:oMath xmlns:m="http://schemas.openxmlformats.org/officeDocument/2006/math">
                      <m:sSub>
                        <m:sSubPr>
                          <m:ctrlPr>
                            <a:rPr lang="en-IN" i="1" smtClean="0">
                              <a:solidFill>
                                <a:schemeClr val="bg1">
                                  <a:lumMod val="95000"/>
                                </a:schemeClr>
                              </a:solidFill>
                              <a:latin typeface="Cambria Math" panose="02040503050406030204" pitchFamily="18" charset="0"/>
                            </a:rPr>
                          </m:ctrlPr>
                        </m:sSubPr>
                        <m:e>
                          <m:r>
                            <a:rPr lang="en-IN" i="1" smtClean="0">
                              <a:solidFill>
                                <a:schemeClr val="bg1">
                                  <a:lumMod val="95000"/>
                                </a:schemeClr>
                              </a:solidFill>
                              <a:latin typeface="Cambria Math" panose="02040503050406030204" pitchFamily="18" charset="0"/>
                            </a:rPr>
                            <m:t>𝑠</m:t>
                          </m:r>
                        </m:e>
                        <m:sub>
                          <m:r>
                            <a:rPr lang="en-IN" i="1" smtClean="0">
                              <a:solidFill>
                                <a:schemeClr val="bg1">
                                  <a:lumMod val="95000"/>
                                </a:schemeClr>
                              </a:solidFill>
                              <a:latin typeface="Cambria Math" panose="02040503050406030204" pitchFamily="18" charset="0"/>
                            </a:rPr>
                            <m:t>21</m:t>
                          </m:r>
                        </m:sub>
                      </m:sSub>
                      <m:r>
                        <a:rPr lang="en-IN" i="1" smtClean="0">
                          <a:solidFill>
                            <a:schemeClr val="bg1">
                              <a:lumMod val="95000"/>
                            </a:schemeClr>
                          </a:solidFill>
                          <a:latin typeface="Cambria Math" panose="02040503050406030204" pitchFamily="18" charset="0"/>
                        </a:rPr>
                        <m:t>=</m:t>
                      </m:r>
                      <m:f>
                        <m:fPr>
                          <m:ctrlPr>
                            <a:rPr lang="en-IN" i="1" smtClean="0">
                              <a:solidFill>
                                <a:schemeClr val="bg1">
                                  <a:lumMod val="95000"/>
                                </a:schemeClr>
                              </a:solidFill>
                              <a:latin typeface="Cambria Math" panose="02040503050406030204" pitchFamily="18" charset="0"/>
                            </a:rPr>
                          </m:ctrlPr>
                        </m:fPr>
                        <m:num>
                          <m:r>
                            <a:rPr lang="en-IN" i="1" smtClean="0">
                              <a:solidFill>
                                <a:schemeClr val="bg1">
                                  <a:lumMod val="95000"/>
                                </a:schemeClr>
                              </a:solidFill>
                              <a:latin typeface="Cambria Math" panose="02040503050406030204" pitchFamily="18" charset="0"/>
                            </a:rPr>
                            <m:t>21</m:t>
                          </m:r>
                        </m:num>
                        <m:den>
                          <m:r>
                            <a:rPr lang="en-IN" i="1" smtClean="0">
                              <a:solidFill>
                                <a:schemeClr val="bg1">
                                  <a:lumMod val="95000"/>
                                </a:schemeClr>
                              </a:solidFill>
                              <a:latin typeface="Cambria Math" panose="02040503050406030204" pitchFamily="18" charset="0"/>
                            </a:rPr>
                            <m:t>2</m:t>
                          </m:r>
                        </m:den>
                      </m:f>
                      <m:d>
                        <m:dPr>
                          <m:begChr m:val="["/>
                          <m:endChr m:val="]"/>
                          <m:ctrlPr>
                            <a:rPr lang="en-IN" i="1" smtClean="0">
                              <a:solidFill>
                                <a:schemeClr val="bg1">
                                  <a:lumMod val="95000"/>
                                </a:schemeClr>
                              </a:solidFill>
                              <a:latin typeface="Cambria Math" panose="02040503050406030204" pitchFamily="18" charset="0"/>
                            </a:rPr>
                          </m:ctrlPr>
                        </m:dPr>
                        <m:e>
                          <m:r>
                            <a:rPr lang="en-IN" i="1" smtClean="0">
                              <a:solidFill>
                                <a:schemeClr val="bg1">
                                  <a:lumMod val="95000"/>
                                </a:schemeClr>
                              </a:solidFill>
                              <a:latin typeface="Cambria Math" panose="02040503050406030204" pitchFamily="18" charset="0"/>
                            </a:rPr>
                            <m:t>2×6000+</m:t>
                          </m:r>
                          <m:d>
                            <m:dPr>
                              <m:ctrlPr>
                                <a:rPr lang="en-IN" i="1" smtClean="0">
                                  <a:solidFill>
                                    <a:schemeClr val="bg1">
                                      <a:lumMod val="95000"/>
                                    </a:schemeClr>
                                  </a:solidFill>
                                  <a:latin typeface="Cambria Math" panose="02040503050406030204" pitchFamily="18" charset="0"/>
                                </a:rPr>
                              </m:ctrlPr>
                            </m:dPr>
                            <m:e>
                              <m:r>
                                <a:rPr lang="en-IN" i="1" smtClean="0">
                                  <a:solidFill>
                                    <a:schemeClr val="bg1">
                                      <a:lumMod val="95000"/>
                                    </a:schemeClr>
                                  </a:solidFill>
                                  <a:latin typeface="Cambria Math" panose="02040503050406030204" pitchFamily="18" charset="0"/>
                                </a:rPr>
                                <m:t>20</m:t>
                              </m:r>
                            </m:e>
                          </m:d>
                          <m:r>
                            <a:rPr lang="en-IN" i="1" smtClean="0">
                              <a:solidFill>
                                <a:schemeClr val="bg1">
                                  <a:lumMod val="95000"/>
                                </a:schemeClr>
                              </a:solidFill>
                              <a:latin typeface="Cambria Math" panose="02040503050406030204" pitchFamily="18" charset="0"/>
                            </a:rPr>
                            <m:t>×6000</m:t>
                          </m:r>
                        </m:e>
                      </m:d>
                    </m:oMath>
                  </a14:m>
                  <a:endParaRPr lang="en-IN" dirty="0">
                    <a:solidFill>
                      <a:schemeClr val="bg1">
                        <a:lumMod val="95000"/>
                      </a:schemeClr>
                    </a:solidFill>
                  </a:endParaRPr>
                </a:p>
                <a:p>
                  <a:pPr marL="285750" indent="-285750" algn="ctr">
                    <a:buFont typeface="Symbol" panose="05050102010706020507" pitchFamily="18" charset="2"/>
                    <a:buChar char="Þ"/>
                  </a:pPr>
                  <a:r>
                    <a:rPr lang="en-IN" dirty="0">
                      <a:solidFill>
                        <a:schemeClr val="bg1">
                          <a:lumMod val="95000"/>
                        </a:schemeClr>
                      </a:solidFill>
                    </a:rPr>
                    <a:t>138600</a:t>
                  </a:r>
                </a:p>
              </p:txBody>
            </p:sp>
          </mc:Choice>
          <mc:Fallback xmlns="">
            <p:sp>
              <p:nvSpPr>
                <p:cNvPr id="7" name="TextBox 6">
                  <a:extLst>
                    <a:ext uri="{FF2B5EF4-FFF2-40B4-BE49-F238E27FC236}">
                      <a16:creationId xmlns:a16="http://schemas.microsoft.com/office/drawing/2014/main" id="{3500C8BE-88FD-82CA-65BB-25CAA9F054B2}"/>
                    </a:ext>
                  </a:extLst>
                </p:cNvPr>
                <p:cNvSpPr txBox="1">
                  <a:spLocks noRot="1" noChangeAspect="1" noMove="1" noResize="1" noEditPoints="1" noAdjustHandles="1" noChangeArrowheads="1" noChangeShapeType="1" noTextEdit="1"/>
                </p:cNvSpPr>
                <p:nvPr/>
              </p:nvSpPr>
              <p:spPr>
                <a:xfrm>
                  <a:off x="822960" y="1693648"/>
                  <a:ext cx="10546080" cy="3623171"/>
                </a:xfrm>
                <a:prstGeom prst="rect">
                  <a:avLst/>
                </a:prstGeom>
                <a:blipFill>
                  <a:blip r:embed="rId7"/>
                  <a:stretch>
                    <a:fillRect l="-462" t="-1010" r="-520" b="-1852"/>
                  </a:stretch>
                </a:blipFill>
              </p:spPr>
              <p:txBody>
                <a:bodyPr/>
                <a:lstStyle/>
                <a:p>
                  <a:r>
                    <a:rPr lang="en-IN">
                      <a:noFill/>
                    </a:rPr>
                    <a:t> </a:t>
                  </a:r>
                </a:p>
              </p:txBody>
            </p:sp>
          </mc:Fallback>
        </mc:AlternateContent>
        <p:pic>
          <p:nvPicPr>
            <p:cNvPr id="8" name="Picture 7"/>
            <p:cNvPicPr>
              <a:picLocks noChangeAspect="1"/>
            </p:cNvPicPr>
            <p:nvPr/>
          </p:nvPicPr>
          <p:blipFill>
            <a:blip r:embed="rId8"/>
            <a:stretch>
              <a:fillRect/>
            </a:stretch>
          </p:blipFill>
          <p:spPr>
            <a:xfrm>
              <a:off x="8129475" y="3260548"/>
              <a:ext cx="4533900" cy="3400425"/>
            </a:xfrm>
            <a:prstGeom prst="rect">
              <a:avLst/>
            </a:prstGeom>
          </p:spPr>
        </p:pic>
      </p:grpSp>
      <p:sp>
        <p:nvSpPr>
          <p:cNvPr id="9" name="TextBox 8">
            <a:extLst>
              <a:ext uri="{FF2B5EF4-FFF2-40B4-BE49-F238E27FC236}">
                <a16:creationId xmlns:a16="http://schemas.microsoft.com/office/drawing/2014/main" id="{988AC4F6-B3CC-C47E-2AAD-C0B7CF1DEBBC}"/>
              </a:ext>
            </a:extLst>
          </p:cNvPr>
          <p:cNvSpPr txBox="1"/>
          <p:nvPr/>
        </p:nvSpPr>
        <p:spPr>
          <a:xfrm>
            <a:off x="-10920582" y="481781"/>
            <a:ext cx="9954704" cy="769441"/>
          </a:xfrm>
          <a:prstGeom prst="rect">
            <a:avLst/>
          </a:prstGeom>
          <a:noFill/>
        </p:spPr>
        <p:txBody>
          <a:bodyPr wrap="square" rtlCol="0">
            <a:spAutoFit/>
          </a:bodyPr>
          <a:lstStyle/>
          <a:p>
            <a:pPr algn="ctr"/>
            <a:r>
              <a:rPr lang="en-US" sz="4400" b="1" u="sng" dirty="0">
                <a:solidFill>
                  <a:srgbClr val="F2C04D"/>
                </a:solidFill>
              </a:rPr>
              <a:t>Properties of ARTHMETIC PROGRESSION</a:t>
            </a:r>
          </a:p>
        </p:txBody>
      </p:sp>
    </p:spTree>
    <p:extLst>
      <p:ext uri="{BB962C8B-B14F-4D97-AF65-F5344CB8AC3E}">
        <p14:creationId xmlns:p14="http://schemas.microsoft.com/office/powerpoint/2010/main" val="1602410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8C3A3E-2C76-3972-47FA-58A4B5F5E39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4956F44-F344-91FD-D5A3-9F4F2BDDDDEB}"/>
              </a:ext>
            </a:extLst>
          </p:cNvPr>
          <p:cNvPicPr>
            <a:picLocks noChangeAspect="1"/>
          </p:cNvPicPr>
          <p:nvPr/>
        </p:nvPicPr>
        <p:blipFill>
          <a:blip r:embed="rId3">
            <a:alphaModFix amt="54000"/>
            <a:extLst>
              <a:ext uri="{28A0092B-C50C-407E-A947-70E740481C1C}">
                <a14:useLocalDpi xmlns:a14="http://schemas.microsoft.com/office/drawing/2010/main" val="0"/>
              </a:ext>
            </a:extLst>
          </a:blip>
          <a:stretch>
            <a:fillRect/>
          </a:stretch>
        </p:blipFill>
        <p:spPr>
          <a:xfrm>
            <a:off x="-433275" y="-936970"/>
            <a:ext cx="13096650" cy="8731940"/>
          </a:xfrm>
          <a:prstGeom prst="rect">
            <a:avLst/>
          </a:prstGeom>
        </p:spPr>
      </p:pic>
      <p:sp>
        <p:nvSpPr>
          <p:cNvPr id="5" name="Rectangle: Rounded Corners 4">
            <a:extLst>
              <a:ext uri="{FF2B5EF4-FFF2-40B4-BE49-F238E27FC236}">
                <a16:creationId xmlns:a16="http://schemas.microsoft.com/office/drawing/2014/main" id="{5E20A10E-4A2A-DAF7-31D1-6E14E2E33D8F}"/>
              </a:ext>
            </a:extLst>
          </p:cNvPr>
          <p:cNvSpPr/>
          <p:nvPr/>
        </p:nvSpPr>
        <p:spPr>
          <a:xfrm>
            <a:off x="285750" y="285750"/>
            <a:ext cx="11658600" cy="6286500"/>
          </a:xfrm>
          <a:prstGeom prst="roundRect">
            <a:avLst/>
          </a:prstGeom>
          <a:solidFill>
            <a:srgbClr val="161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B45B92-085A-4ED4-A9CD-7D3F56A6CD45}"/>
                  </a:ext>
                </a:extLst>
              </p:cNvPr>
              <p:cNvSpPr txBox="1"/>
              <p:nvPr/>
            </p:nvSpPr>
            <p:spPr>
              <a:xfrm>
                <a:off x="15166631" y="912087"/>
                <a:ext cx="7119037" cy="781561"/>
              </a:xfrm>
              <a:prstGeom prst="rect">
                <a:avLst/>
              </a:prstGeom>
              <a:noFill/>
            </p:spPr>
            <p:txBody>
              <a:bodyPr wrap="square" rtlCol="0">
                <a:spAutoFit/>
              </a:bodyPr>
              <a:lstStyle/>
              <a:p>
                <a:pPr algn="ctr"/>
                <a:r>
                  <a:rPr lang="en-US" sz="4400" b="1" u="sng" dirty="0">
                    <a:solidFill>
                      <a:srgbClr val="F2C04D"/>
                    </a:solidFill>
                  </a:rPr>
                  <a:t>Sum To The </a:t>
                </a:r>
                <a14:m>
                  <m:oMath xmlns:m="http://schemas.openxmlformats.org/officeDocument/2006/math">
                    <m:sSup>
                      <m:sSupPr>
                        <m:ctrlPr>
                          <a:rPr lang="en-US" sz="4400" b="1" i="1" u="sng" smtClean="0">
                            <a:solidFill>
                              <a:srgbClr val="F2C04D"/>
                            </a:solidFill>
                            <a:latin typeface="Cambria Math" panose="02040503050406030204" pitchFamily="18" charset="0"/>
                          </a:rPr>
                        </m:ctrlPr>
                      </m:sSupPr>
                      <m:e>
                        <m:r>
                          <a:rPr lang="en-US" sz="4400" b="1" i="1" u="sng" smtClean="0">
                            <a:solidFill>
                              <a:srgbClr val="F2C04D"/>
                            </a:solidFill>
                            <a:latin typeface="Cambria Math" panose="02040503050406030204" pitchFamily="18" charset="0"/>
                          </a:rPr>
                          <m:t>𝑛</m:t>
                        </m:r>
                      </m:e>
                      <m:sup>
                        <m:r>
                          <a:rPr lang="en-US" sz="4400" b="1" i="1" u="sng" smtClean="0">
                            <a:solidFill>
                              <a:srgbClr val="F2C04D"/>
                            </a:solidFill>
                            <a:latin typeface="Cambria Math" panose="02040503050406030204" pitchFamily="18" charset="0"/>
                          </a:rPr>
                          <m:t>𝑡h</m:t>
                        </m:r>
                      </m:sup>
                    </m:sSup>
                  </m:oMath>
                </a14:m>
                <a:r>
                  <a:rPr lang="en-IN" sz="4400" b="1" u="sng" dirty="0">
                    <a:solidFill>
                      <a:srgbClr val="F2C04D"/>
                    </a:solidFill>
                  </a:rPr>
                  <a:t> Term</a:t>
                </a:r>
              </a:p>
            </p:txBody>
          </p:sp>
        </mc:Choice>
        <mc:Fallback xmlns="">
          <p:sp>
            <p:nvSpPr>
              <p:cNvPr id="2" name="TextBox 1">
                <a:extLst>
                  <a:ext uri="{FF2B5EF4-FFF2-40B4-BE49-F238E27FC236}">
                    <a16:creationId xmlns:a16="http://schemas.microsoft.com/office/drawing/2014/main" id="{22B45B92-085A-4ED4-A9CD-7D3F56A6CD45}"/>
                  </a:ext>
                </a:extLst>
              </p:cNvPr>
              <p:cNvSpPr txBox="1">
                <a:spLocks noRot="1" noChangeAspect="1" noMove="1" noResize="1" noEditPoints="1" noAdjustHandles="1" noChangeArrowheads="1" noChangeShapeType="1" noTextEdit="1"/>
              </p:cNvSpPr>
              <p:nvPr/>
            </p:nvSpPr>
            <p:spPr>
              <a:xfrm>
                <a:off x="15166631" y="912087"/>
                <a:ext cx="7119037" cy="781561"/>
              </a:xfrm>
              <a:prstGeom prst="rect">
                <a:avLst/>
              </a:prstGeom>
              <a:blipFill>
                <a:blip r:embed="rId4"/>
                <a:stretch>
                  <a:fillRect t="-14063" b="-3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8F3D61-BD7C-725E-0520-0FC9BCBE4945}"/>
                  </a:ext>
                </a:extLst>
              </p:cNvPr>
              <p:cNvSpPr txBox="1"/>
              <p:nvPr/>
            </p:nvSpPr>
            <p:spPr>
              <a:xfrm>
                <a:off x="-10580166" y="2191962"/>
                <a:ext cx="10146891" cy="2474075"/>
              </a:xfrm>
              <a:prstGeom prst="rect">
                <a:avLst/>
              </a:prstGeom>
              <a:noFill/>
            </p:spPr>
            <p:txBody>
              <a:bodyPr wrap="square" rtlCol="0">
                <a:spAutoFit/>
              </a:bodyPr>
              <a:lstStyle/>
              <a:p>
                <a:pPr>
                  <a:buFont typeface="Arial" panose="020B0604020202020204" pitchFamily="34" charset="0"/>
                  <a:buChar char="•"/>
                </a:pPr>
                <a:r>
                  <a:rPr lang="en-US" dirty="0">
                    <a:solidFill>
                      <a:schemeClr val="bg1">
                        <a:lumMod val="95000"/>
                      </a:schemeClr>
                    </a:solidFill>
                  </a:rPr>
                  <a:t>To find the total number of </a:t>
                </a:r>
                <a:r>
                  <a:rPr lang="en-US" dirty="0" err="1">
                    <a:solidFill>
                      <a:schemeClr val="bg1">
                        <a:lumMod val="95000"/>
                      </a:schemeClr>
                    </a:solidFill>
                  </a:rPr>
                  <a:t>chocobi</a:t>
                </a:r>
                <a:r>
                  <a:rPr lang="en-US" dirty="0">
                    <a:solidFill>
                      <a:schemeClr val="bg1">
                        <a:lumMod val="95000"/>
                      </a:schemeClr>
                    </a:solidFill>
                  </a:rPr>
                  <a:t> you’ll have after a certain number of days, use the sum formula:</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𝑛</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𝑛</m:t>
                          </m:r>
                        </m:num>
                        <m:den>
                          <m:r>
                            <a:rPr lang="en-US" i="1" smtClean="0">
                              <a:solidFill>
                                <a:schemeClr val="bg1">
                                  <a:lumMod val="95000"/>
                                </a:schemeClr>
                              </a:solidFill>
                              <a:latin typeface="Cambria Math" panose="02040503050406030204" pitchFamily="18" charset="0"/>
                            </a:rPr>
                            <m:t>2</m:t>
                          </m:r>
                        </m:den>
                      </m:f>
                      <m:r>
                        <a:rPr lang="en-US" i="1" smtClean="0">
                          <a:solidFill>
                            <a:schemeClr val="bg1">
                              <a:lumMod val="95000"/>
                            </a:schemeClr>
                          </a:solidFill>
                          <a:latin typeface="Cambria Math" panose="02040503050406030204" pitchFamily="18" charset="0"/>
                        </a:rPr>
                        <m:t>×</m:t>
                      </m:r>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m:t>
                          </m:r>
                          <m:r>
                            <a:rPr lang="en-US" i="1" smtClean="0">
                              <a:solidFill>
                                <a:schemeClr val="bg1">
                                  <a:lumMod val="95000"/>
                                </a:schemeClr>
                              </a:solidFill>
                              <a:latin typeface="Cambria Math" panose="02040503050406030204" pitchFamily="18" charset="0"/>
                            </a:rPr>
                            <m:t>𝑎</m:t>
                          </m:r>
                          <m:r>
                            <a:rPr lang="en-US" i="1" smtClean="0">
                              <a:solidFill>
                                <a:schemeClr val="bg1">
                                  <a:lumMod val="95000"/>
                                </a:schemeClr>
                              </a:solidFill>
                              <a:latin typeface="Cambria Math" panose="02040503050406030204" pitchFamily="18" charset="0"/>
                            </a:rPr>
                            <m:t>+</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𝑛</m:t>
                              </m:r>
                              <m:r>
                                <a:rPr lang="en-US" i="1" smtClean="0">
                                  <a:solidFill>
                                    <a:schemeClr val="bg1">
                                      <a:lumMod val="95000"/>
                                    </a:schemeClr>
                                  </a:solidFill>
                                  <a:latin typeface="Cambria Math" panose="02040503050406030204" pitchFamily="18" charset="0"/>
                                </a:rPr>
                                <m:t>−1</m:t>
                              </m:r>
                            </m:e>
                          </m:d>
                          <m:r>
                            <a:rPr lang="en-US" i="1" smtClean="0">
                              <a:solidFill>
                                <a:schemeClr val="bg1">
                                  <a:lumMod val="95000"/>
                                </a:schemeClr>
                              </a:solidFill>
                              <a:latin typeface="Cambria Math" panose="02040503050406030204" pitchFamily="18" charset="0"/>
                            </a:rPr>
                            <m:t>𝑑</m:t>
                          </m:r>
                        </m:e>
                      </m:d>
                    </m:oMath>
                  </m:oMathPara>
                </a14:m>
                <a:endParaRPr lang="en-US" dirty="0">
                  <a:solidFill>
                    <a:schemeClr val="bg1">
                      <a:lumMod val="95000"/>
                    </a:schemeClr>
                  </a:solidFill>
                </a:endParaRPr>
              </a:p>
              <a:p>
                <a:endParaRPr lang="en-US" dirty="0">
                  <a:solidFill>
                    <a:schemeClr val="bg1">
                      <a:lumMod val="95000"/>
                    </a:schemeClr>
                  </a:solidFill>
                </a:endParaRPr>
              </a:p>
              <a:p>
                <a:r>
                  <a:rPr lang="en-US" b="1" dirty="0">
                    <a:solidFill>
                      <a:schemeClr val="bg1">
                        <a:lumMod val="95000"/>
                      </a:schemeClr>
                    </a:solidFill>
                  </a:rPr>
                  <a:t>Example:</a:t>
                </a:r>
                <a:r>
                  <a:rPr lang="en-US" dirty="0">
                    <a:solidFill>
                      <a:schemeClr val="bg1">
                        <a:lumMod val="95000"/>
                      </a:schemeClr>
                    </a:solidFill>
                  </a:rPr>
                  <a:t> To find the total number of </a:t>
                </a:r>
                <a:r>
                  <a:rPr lang="en-US" dirty="0" err="1">
                    <a:solidFill>
                      <a:schemeClr val="bg1">
                        <a:lumMod val="95000"/>
                      </a:schemeClr>
                    </a:solidFill>
                  </a:rPr>
                  <a:t>chocobi</a:t>
                </a:r>
                <a:r>
                  <a:rPr lang="en-US" dirty="0">
                    <a:solidFill>
                      <a:schemeClr val="bg1">
                        <a:lumMod val="95000"/>
                      </a:schemeClr>
                    </a:solidFill>
                  </a:rPr>
                  <a:t> after 5 days:</a:t>
                </a:r>
              </a:p>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95000"/>
                                </a:schemeClr>
                              </a:solidFill>
                              <a:latin typeface="Cambria Math" panose="02040503050406030204" pitchFamily="18" charset="0"/>
                            </a:rPr>
                          </m:ctrlPr>
                        </m:sSubPr>
                        <m:e>
                          <m:r>
                            <a:rPr lang="en-US" i="1" smtClean="0">
                              <a:solidFill>
                                <a:schemeClr val="bg1">
                                  <a:lumMod val="95000"/>
                                </a:schemeClr>
                              </a:solidFill>
                              <a:latin typeface="Cambria Math" panose="02040503050406030204" pitchFamily="18" charset="0"/>
                            </a:rPr>
                            <m:t>𝑆</m:t>
                          </m:r>
                        </m:e>
                        <m:sub>
                          <m:r>
                            <a:rPr lang="en-US" i="1" smtClean="0">
                              <a:solidFill>
                                <a:schemeClr val="bg1">
                                  <a:lumMod val="95000"/>
                                </a:schemeClr>
                              </a:solidFill>
                              <a:latin typeface="Cambria Math" panose="02040503050406030204" pitchFamily="18" charset="0"/>
                            </a:rPr>
                            <m:t>5</m:t>
                          </m:r>
                        </m:sub>
                      </m:sSub>
                      <m:r>
                        <a:rPr lang="en-US" i="1" smtClean="0">
                          <a:solidFill>
                            <a:schemeClr val="bg1">
                              <a:lumMod val="95000"/>
                            </a:schemeClr>
                          </a:solidFill>
                          <a:latin typeface="Cambria Math" panose="02040503050406030204" pitchFamily="18" charset="0"/>
                        </a:rPr>
                        <m:t>=</m:t>
                      </m:r>
                      <m:f>
                        <m:fPr>
                          <m:ctrlPr>
                            <a:rPr lang="en-US" i="1" smtClean="0">
                              <a:solidFill>
                                <a:schemeClr val="bg1">
                                  <a:lumMod val="95000"/>
                                </a:schemeClr>
                              </a:solidFill>
                              <a:latin typeface="Cambria Math" panose="02040503050406030204" pitchFamily="18" charset="0"/>
                            </a:rPr>
                          </m:ctrlPr>
                        </m:fPr>
                        <m:num>
                          <m:r>
                            <a:rPr lang="en-US" i="1" smtClean="0">
                              <a:solidFill>
                                <a:schemeClr val="bg1">
                                  <a:lumMod val="95000"/>
                                </a:schemeClr>
                              </a:solidFill>
                              <a:latin typeface="Cambria Math" panose="02040503050406030204" pitchFamily="18" charset="0"/>
                            </a:rPr>
                            <m:t>5</m:t>
                          </m:r>
                        </m:num>
                        <m:den>
                          <m:r>
                            <a:rPr lang="en-US" i="1" smtClean="0">
                              <a:solidFill>
                                <a:schemeClr val="bg1">
                                  <a:lumMod val="95000"/>
                                </a:schemeClr>
                              </a:solidFill>
                              <a:latin typeface="Cambria Math" panose="02040503050406030204" pitchFamily="18" charset="0"/>
                            </a:rPr>
                            <m:t>2</m:t>
                          </m:r>
                        </m:den>
                      </m:f>
                      <m:d>
                        <m:dPr>
                          <m:begChr m:val="["/>
                          <m:endChr m:val="]"/>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2×3+</m:t>
                          </m:r>
                          <m:d>
                            <m:dPr>
                              <m:ctrlPr>
                                <a:rPr lang="en-US" i="1" smtClean="0">
                                  <a:solidFill>
                                    <a:schemeClr val="bg1">
                                      <a:lumMod val="95000"/>
                                    </a:schemeClr>
                                  </a:solidFill>
                                  <a:latin typeface="Cambria Math" panose="02040503050406030204" pitchFamily="18" charset="0"/>
                                </a:rPr>
                              </m:ctrlPr>
                            </m:dPr>
                            <m:e>
                              <m:r>
                                <a:rPr lang="en-US" i="1" smtClean="0">
                                  <a:solidFill>
                                    <a:schemeClr val="bg1">
                                      <a:lumMod val="95000"/>
                                    </a:schemeClr>
                                  </a:solidFill>
                                  <a:latin typeface="Cambria Math" panose="02040503050406030204" pitchFamily="18" charset="0"/>
                                </a:rPr>
                                <m:t>5−1</m:t>
                              </m:r>
                            </m:e>
                          </m:d>
                        </m:e>
                      </m:d>
                      <m:r>
                        <a:rPr lang="en-US" i="1" smtClean="0">
                          <a:solidFill>
                            <a:schemeClr val="bg1">
                              <a:lumMod val="95000"/>
                            </a:schemeClr>
                          </a:solidFill>
                          <a:latin typeface="Cambria Math" panose="02040503050406030204" pitchFamily="18" charset="0"/>
                        </a:rPr>
                        <m:t>=35</m:t>
                      </m:r>
                    </m:oMath>
                  </m:oMathPara>
                </a14:m>
                <a:endParaRPr lang="en-US" dirty="0">
                  <a:solidFill>
                    <a:schemeClr val="bg1">
                      <a:lumMod val="95000"/>
                    </a:schemeClr>
                  </a:solidFill>
                </a:endParaRPr>
              </a:p>
              <a:p>
                <a:endParaRPr lang="en-US" dirty="0">
                  <a:solidFill>
                    <a:schemeClr val="bg1">
                      <a:lumMod val="95000"/>
                    </a:schemeClr>
                  </a:solidFill>
                </a:endParaRPr>
              </a:p>
              <a:p>
                <a:pPr>
                  <a:buFont typeface="Arial" panose="020B0604020202020204" pitchFamily="34" charset="0"/>
                  <a:buChar char="•"/>
                </a:pPr>
                <a:r>
                  <a:rPr lang="en-US" dirty="0">
                    <a:solidFill>
                      <a:schemeClr val="bg1">
                        <a:lumMod val="95000"/>
                      </a:schemeClr>
                    </a:solidFill>
                  </a:rPr>
                  <a:t>So, you’ll have a total of 35 </a:t>
                </a:r>
                <a:r>
                  <a:rPr lang="en-US" dirty="0" err="1">
                    <a:solidFill>
                      <a:schemeClr val="bg1">
                        <a:lumMod val="95000"/>
                      </a:schemeClr>
                    </a:solidFill>
                  </a:rPr>
                  <a:t>chocobi</a:t>
                </a:r>
                <a:r>
                  <a:rPr lang="en-US" dirty="0">
                    <a:solidFill>
                      <a:schemeClr val="bg1">
                        <a:lumMod val="95000"/>
                      </a:schemeClr>
                    </a:solidFill>
                  </a:rPr>
                  <a:t> after 5 days.</a:t>
                </a:r>
              </a:p>
            </p:txBody>
          </p:sp>
        </mc:Choice>
        <mc:Fallback xmlns="">
          <p:sp>
            <p:nvSpPr>
              <p:cNvPr id="3" name="TextBox 2">
                <a:extLst>
                  <a:ext uri="{FF2B5EF4-FFF2-40B4-BE49-F238E27FC236}">
                    <a16:creationId xmlns:a16="http://schemas.microsoft.com/office/drawing/2014/main" id="{DC8F3D61-BD7C-725E-0520-0FC9BCBE4945}"/>
                  </a:ext>
                </a:extLst>
              </p:cNvPr>
              <p:cNvSpPr txBox="1">
                <a:spLocks noRot="1" noChangeAspect="1" noMove="1" noResize="1" noEditPoints="1" noAdjustHandles="1" noChangeArrowheads="1" noChangeShapeType="1" noTextEdit="1"/>
              </p:cNvSpPr>
              <p:nvPr/>
            </p:nvSpPr>
            <p:spPr>
              <a:xfrm>
                <a:off x="-10580166" y="2191962"/>
                <a:ext cx="10146891" cy="2474075"/>
              </a:xfrm>
              <a:prstGeom prst="rect">
                <a:avLst/>
              </a:prstGeom>
              <a:blipFill>
                <a:blip r:embed="rId5"/>
                <a:stretch>
                  <a:fillRect l="-480" t="-1481" b="-3210"/>
                </a:stretch>
              </a:blipFill>
            </p:spPr>
            <p:txBody>
              <a:bodyPr/>
              <a:lstStyle/>
              <a:p>
                <a:r>
                  <a:rPr lang="en-IN">
                    <a:noFill/>
                  </a:rPr>
                  <a:t> </a:t>
                </a:r>
              </a:p>
            </p:txBody>
          </p:sp>
        </mc:Fallback>
      </mc:AlternateContent>
      <p:pic>
        <p:nvPicPr>
          <p:cNvPr id="7" name="Picture 6"/>
          <p:cNvPicPr>
            <a:picLocks noChangeAspect="1"/>
          </p:cNvPicPr>
          <p:nvPr/>
        </p:nvPicPr>
        <p:blipFill>
          <a:blip r:embed="rId6"/>
          <a:stretch>
            <a:fillRect/>
          </a:stretch>
        </p:blipFill>
        <p:spPr>
          <a:xfrm>
            <a:off x="261622" y="280143"/>
            <a:ext cx="11668755" cy="6297714"/>
          </a:xfrm>
          <a:prstGeom prst="rect">
            <a:avLst/>
          </a:prstGeom>
        </p:spPr>
      </p:pic>
      <p:pic>
        <p:nvPicPr>
          <p:cNvPr id="10" name="Picture 9">
            <a:extLst>
              <a:ext uri="{FF2B5EF4-FFF2-40B4-BE49-F238E27FC236}">
                <a16:creationId xmlns:a16="http://schemas.microsoft.com/office/drawing/2014/main" id="{B6BD1623-57CB-0F45-3963-4FEBF129E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2503" y="-2095500"/>
            <a:ext cx="4762500" cy="4762500"/>
          </a:xfrm>
          <a:prstGeom prst="rect">
            <a:avLst/>
          </a:prstGeom>
        </p:spPr>
      </p:pic>
      <p:sp>
        <p:nvSpPr>
          <p:cNvPr id="8" name="TextBox 7"/>
          <p:cNvSpPr txBox="1"/>
          <p:nvPr/>
        </p:nvSpPr>
        <p:spPr>
          <a:xfrm>
            <a:off x="1118647" y="912087"/>
            <a:ext cx="9954704" cy="769441"/>
          </a:xfrm>
          <a:prstGeom prst="rect">
            <a:avLst/>
          </a:prstGeom>
          <a:noFill/>
        </p:spPr>
        <p:txBody>
          <a:bodyPr wrap="square" rtlCol="0">
            <a:spAutoFit/>
          </a:bodyPr>
          <a:lstStyle/>
          <a:p>
            <a:pPr algn="ctr"/>
            <a:r>
              <a:rPr lang="en-US" sz="4400" b="1" u="sng" dirty="0">
                <a:solidFill>
                  <a:srgbClr val="F2C04D"/>
                </a:solidFill>
              </a:rPr>
              <a:t>Properties of ARTHMETIC PROGRESSION</a:t>
            </a:r>
          </a:p>
        </p:txBody>
      </p:sp>
      <p:sp>
        <p:nvSpPr>
          <p:cNvPr id="11" name="TextBox 10"/>
          <p:cNvSpPr txBox="1"/>
          <p:nvPr/>
        </p:nvSpPr>
        <p:spPr>
          <a:xfrm>
            <a:off x="1118647" y="2274838"/>
            <a:ext cx="9954705" cy="1938992"/>
          </a:xfrm>
          <a:prstGeom prst="rect">
            <a:avLst/>
          </a:prstGeom>
          <a:noFill/>
        </p:spPr>
        <p:txBody>
          <a:bodyPr wrap="square" rtlCol="0">
            <a:spAutoFit/>
          </a:bodyPr>
          <a:lstStyle/>
          <a:p>
            <a:r>
              <a:rPr lang="en-US" sz="2400" dirty="0">
                <a:solidFill>
                  <a:schemeClr val="bg1">
                    <a:lumMod val="95000"/>
                  </a:schemeClr>
                </a:solidFill>
              </a:rPr>
              <a:t>The difference between consecutive term is always constant.</a:t>
            </a:r>
          </a:p>
          <a:p>
            <a:r>
              <a:rPr lang="en-US" sz="2400" dirty="0">
                <a:solidFill>
                  <a:schemeClr val="bg1">
                    <a:lumMod val="95000"/>
                  </a:schemeClr>
                </a:solidFill>
              </a:rPr>
              <a:t>The sequence can be increasing, decreasing or constant depending on the common difference</a:t>
            </a:r>
            <a:r>
              <a:rPr lang="en-US" sz="2400" b="1" i="1" dirty="0">
                <a:solidFill>
                  <a:schemeClr val="bg1">
                    <a:lumMod val="95000"/>
                  </a:schemeClr>
                </a:solidFill>
              </a:rPr>
              <a:t> d</a:t>
            </a:r>
            <a:r>
              <a:rPr lang="en-US" sz="2400" dirty="0">
                <a:solidFill>
                  <a:schemeClr val="bg1">
                    <a:lumMod val="95000"/>
                  </a:schemeClr>
                </a:solidFill>
              </a:rPr>
              <a:t>.</a:t>
            </a:r>
          </a:p>
          <a:p>
            <a:endParaRPr lang="en-US" sz="2400" dirty="0">
              <a:solidFill>
                <a:schemeClr val="bg1">
                  <a:lumMod val="95000"/>
                </a:schemeClr>
              </a:solidFill>
            </a:endParaRPr>
          </a:p>
          <a:p>
            <a:r>
              <a:rPr lang="en-US" sz="2400" dirty="0">
                <a:solidFill>
                  <a:schemeClr val="bg1">
                    <a:lumMod val="95000"/>
                  </a:schemeClr>
                </a:solidFill>
              </a:rPr>
              <a:t>The sum of terms equidistant from the beginning and end of an AP is constant</a:t>
            </a:r>
            <a:r>
              <a:rPr lang="en-US" sz="2400" dirty="0"/>
              <a:t>.</a:t>
            </a:r>
            <a:endParaRPr lang="en-US" sz="2400" dirty="0">
              <a:solidFill>
                <a:schemeClr val="bg1">
                  <a:lumMod val="95000"/>
                </a:schemeClr>
              </a:solidFill>
            </a:endParaRPr>
          </a:p>
        </p:txBody>
      </p:sp>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t="36103" r="-721" b="5710"/>
          <a:stretch/>
        </p:blipFill>
        <p:spPr>
          <a:xfrm>
            <a:off x="5247538" y="4518735"/>
            <a:ext cx="6410325" cy="1997476"/>
          </a:xfrm>
          <a:prstGeom prst="rect">
            <a:avLst/>
          </a:prstGeom>
        </p:spPr>
      </p:pic>
      <p:sp>
        <p:nvSpPr>
          <p:cNvPr id="6" name="TextBox 5">
            <a:extLst>
              <a:ext uri="{FF2B5EF4-FFF2-40B4-BE49-F238E27FC236}">
                <a16:creationId xmlns:a16="http://schemas.microsoft.com/office/drawing/2014/main" id="{4ADF5422-842C-870F-4AF9-8C90794C4441}"/>
              </a:ext>
            </a:extLst>
          </p:cNvPr>
          <p:cNvSpPr txBox="1"/>
          <p:nvPr/>
        </p:nvSpPr>
        <p:spPr>
          <a:xfrm>
            <a:off x="15673608" y="912087"/>
            <a:ext cx="4206240" cy="769441"/>
          </a:xfrm>
          <a:prstGeom prst="rect">
            <a:avLst/>
          </a:prstGeom>
          <a:noFill/>
        </p:spPr>
        <p:txBody>
          <a:bodyPr wrap="square" rtlCol="0">
            <a:spAutoFit/>
          </a:bodyPr>
          <a:lstStyle/>
          <a:p>
            <a:pPr algn="ctr"/>
            <a:r>
              <a:rPr lang="en-US" sz="4400" b="1" u="sng" dirty="0">
                <a:solidFill>
                  <a:srgbClr val="F2C04D"/>
                </a:solidFill>
              </a:rPr>
              <a:t>MONEY TALKS</a:t>
            </a:r>
            <a:endParaRPr lang="en-IN" sz="4400" b="1" u="sng" dirty="0">
              <a:solidFill>
                <a:srgbClr val="F2C04D"/>
              </a:solidFill>
            </a:endParaRPr>
          </a:p>
        </p:txBody>
      </p:sp>
    </p:spTree>
    <p:extLst>
      <p:ext uri="{BB962C8B-B14F-4D97-AF65-F5344CB8AC3E}">
        <p14:creationId xmlns:p14="http://schemas.microsoft.com/office/powerpoint/2010/main" val="252747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final file</Template>
  <TotalTime>244</TotalTime>
  <Words>1484</Words>
  <Application>Microsoft Office PowerPoint</Application>
  <PresentationFormat>Widescreen</PresentationFormat>
  <Paragraphs>179</Paragraphs>
  <Slides>13</Slides>
  <Notes>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Berlin Sans FB</vt:lpstr>
      <vt:lpstr>Calibri</vt:lpstr>
      <vt:lpstr>Calibri Light</vt:lpstr>
      <vt:lpstr>Cambria Math</vt:lpstr>
      <vt:lpstr>Google Sans</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Pratham 7077</cp:lastModifiedBy>
  <cp:revision>12</cp:revision>
  <dcterms:created xsi:type="dcterms:W3CDTF">2024-12-09T16:08:28Z</dcterms:created>
  <dcterms:modified xsi:type="dcterms:W3CDTF">2024-12-12T17:11:54Z</dcterms:modified>
</cp:coreProperties>
</file>